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0" r:id="rId6"/>
    <p:sldId id="261" r:id="rId7"/>
    <p:sldId id="259" r:id="rId8"/>
    <p:sldId id="262" r:id="rId9"/>
    <p:sldId id="265" r:id="rId10"/>
    <p:sldId id="277" r:id="rId11"/>
    <p:sldId id="266" r:id="rId12"/>
    <p:sldId id="278" r:id="rId13"/>
    <p:sldId id="267" r:id="rId14"/>
    <p:sldId id="312" r:id="rId15"/>
    <p:sldId id="268" r:id="rId16"/>
    <p:sldId id="269" r:id="rId17"/>
    <p:sldId id="270" r:id="rId18"/>
    <p:sldId id="271" r:id="rId19"/>
    <p:sldId id="272" r:id="rId20"/>
    <p:sldId id="323" r:id="rId21"/>
    <p:sldId id="273" r:id="rId22"/>
    <p:sldId id="274" r:id="rId23"/>
    <p:sldId id="275" r:id="rId24"/>
    <p:sldId id="276" r:id="rId25"/>
    <p:sldId id="279" r:id="rId26"/>
    <p:sldId id="280" r:id="rId27"/>
    <p:sldId id="313" r:id="rId28"/>
    <p:sldId id="314" r:id="rId29"/>
    <p:sldId id="315" r:id="rId30"/>
    <p:sldId id="316" r:id="rId31"/>
    <p:sldId id="317" r:id="rId32"/>
    <p:sldId id="322" r:id="rId33"/>
    <p:sldId id="320" r:id="rId34"/>
    <p:sldId id="303" r:id="rId35"/>
    <p:sldId id="281" r:id="rId36"/>
    <p:sldId id="282" r:id="rId37"/>
    <p:sldId id="284" r:id="rId38"/>
    <p:sldId id="285" r:id="rId39"/>
    <p:sldId id="286" r:id="rId40"/>
    <p:sldId id="283" r:id="rId41"/>
    <p:sldId id="287" r:id="rId42"/>
    <p:sldId id="288" r:id="rId43"/>
    <p:sldId id="289" r:id="rId44"/>
    <p:sldId id="290" r:id="rId45"/>
    <p:sldId id="292" r:id="rId46"/>
    <p:sldId id="291" r:id="rId47"/>
    <p:sldId id="293" r:id="rId48"/>
    <p:sldId id="294" r:id="rId49"/>
    <p:sldId id="295" r:id="rId50"/>
    <p:sldId id="296" r:id="rId51"/>
    <p:sldId id="297" r:id="rId52"/>
    <p:sldId id="299" r:id="rId53"/>
    <p:sldId id="300" r:id="rId54"/>
    <p:sldId id="301" r:id="rId55"/>
    <p:sldId id="302" r:id="rId56"/>
    <p:sldId id="318" r:id="rId57"/>
    <p:sldId id="319" r:id="rId58"/>
    <p:sldId id="321" r:id="rId59"/>
    <p:sldId id="324" r:id="rId60"/>
    <p:sldId id="298" r:id="rId61"/>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8BF1-6A81-4071-B2CE-B143F5A405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EBAFB267-84EC-4BB9-BCCF-3FE8E4157E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EBB69CDA-281E-46E3-BD0E-D3CDD36FAB12}"/>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ADB1B6F5-A65D-4A70-B6DA-F2E278A571E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CE8B4048-0DF0-4147-9DD7-7B4DE6DDDCAA}"/>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110511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A10C-3F45-4F63-80AC-CA0B80D6F3C4}"/>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BDCD8084-3074-487A-BDE1-E1A3D4A464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948AC127-FAC0-496F-A9CB-A0BE1E5C1423}"/>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0B8A2050-D511-455C-88F0-B88F26D22867}"/>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AF27B76F-FA7E-49C6-9347-1528357279D3}"/>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49567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AA236B-733A-4364-AEF2-A6302F1A2F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1B01E4ED-9278-4249-96C1-A084543332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1DC1CBDF-5BED-4FBD-A95A-CF95A21008B6}"/>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7D93263B-055A-4E7C-BDDF-1DEBBEEA68D7}"/>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5D2145D9-0ABD-46F0-8F20-7C9D77BB6202}"/>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3316717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313D-4A83-429A-A8E9-AC915FEE4982}"/>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45C7FCB9-A1D1-4746-BEBB-B592CD2CB9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989E2F73-7685-46B6-A46C-E089FCC9290B}"/>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F922CA86-D145-420C-9DF2-4B7D1096B45A}"/>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5A82B983-4115-4E9E-A118-9AD19AF24EAC}"/>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292138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ABEC-117E-4FAC-A092-B4E95ED25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4C8DA61B-F35F-47A6-8DA5-5E88F6B5E3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F5DC98-B518-4037-B745-1B2A3FBFC6F3}"/>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D18A0885-C354-47C2-9294-5743316575B5}"/>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622214F5-222D-4DDD-BB5F-2184347FD2B4}"/>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302727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A8CD-C16D-4BA5-9117-CD7CF0932E74}"/>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5A885638-98DA-4668-A0C9-7FF1848F8D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0A08D7F4-5BDA-456F-92CF-B38F9F242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6EB2B0FD-5E76-49ED-AAB3-3E14D417FEB8}"/>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6" name="Footer Placeholder 5">
            <a:extLst>
              <a:ext uri="{FF2B5EF4-FFF2-40B4-BE49-F238E27FC236}">
                <a16:creationId xmlns:a16="http://schemas.microsoft.com/office/drawing/2014/main" id="{B0CA95A4-D6AD-4807-ADDE-177BC2A4B3CB}"/>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F1B0E510-08AA-481C-9516-8FEA9F84F81A}"/>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125862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03FC-E8F3-49A9-B2F5-DD4C31FFF5A7}"/>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AE009D9A-E1A4-45BA-9CD7-BB86BDC13F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06DCC-EAA2-4AC4-8BF3-7571B474D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7BAF2A73-66CC-47D0-83BB-F86C1C6EC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70918F-10CE-4CE0-9B9B-62F149FBAB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5BC0AE18-41D1-4986-A8EB-12D009961FA3}"/>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8" name="Footer Placeholder 7">
            <a:extLst>
              <a:ext uri="{FF2B5EF4-FFF2-40B4-BE49-F238E27FC236}">
                <a16:creationId xmlns:a16="http://schemas.microsoft.com/office/drawing/2014/main" id="{6F9E153A-5599-454D-B34D-1F444E97B88D}"/>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4204C74D-3E98-4117-8ED2-294B08AFB000}"/>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247970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F84D-A84C-475C-B5AE-D8A72D65F9CC}"/>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6AD22C85-66FD-4576-A234-537596790E4B}"/>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4" name="Footer Placeholder 3">
            <a:extLst>
              <a:ext uri="{FF2B5EF4-FFF2-40B4-BE49-F238E27FC236}">
                <a16:creationId xmlns:a16="http://schemas.microsoft.com/office/drawing/2014/main" id="{99D5F045-506E-4912-A00B-D82221DC76C3}"/>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C01156C3-11BE-4680-A033-EEA4F4C01879}"/>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2168709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1CA066-419C-4B85-95A9-1D8F74E9489D}"/>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3" name="Footer Placeholder 2">
            <a:extLst>
              <a:ext uri="{FF2B5EF4-FFF2-40B4-BE49-F238E27FC236}">
                <a16:creationId xmlns:a16="http://schemas.microsoft.com/office/drawing/2014/main" id="{B3C4C4D5-948F-4EF1-9E23-590028FB802F}"/>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5F3D9F49-BF3D-42BE-AB33-52E01F54A955}"/>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440106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3760-A268-495B-AF44-F5B9F9180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44FAC27B-7065-41C5-8744-7F5E8A6CC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22C616EA-FAB9-4458-B6A6-BFE1D97F5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B2E30-6E9C-405A-9A58-C1BC98108B28}"/>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6" name="Footer Placeholder 5">
            <a:extLst>
              <a:ext uri="{FF2B5EF4-FFF2-40B4-BE49-F238E27FC236}">
                <a16:creationId xmlns:a16="http://schemas.microsoft.com/office/drawing/2014/main" id="{32237FAC-F0FB-4DE4-855C-E87B85A7174F}"/>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AB81DAB-6A99-4CF6-8CC3-E3A7238D12E8}"/>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72375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899B-82FC-4932-9432-FD2518BA8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B7DDDB0C-F114-45A3-86F2-18A94A139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9E08E35B-4236-4959-B432-E9212D296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3A128E-F7BB-4E8B-B71E-8BA99998C387}"/>
              </a:ext>
            </a:extLst>
          </p:cNvPr>
          <p:cNvSpPr>
            <a:spLocks noGrp="1"/>
          </p:cNvSpPr>
          <p:nvPr>
            <p:ph type="dt" sz="half" idx="10"/>
          </p:nvPr>
        </p:nvSpPr>
        <p:spPr/>
        <p:txBody>
          <a:bodyPr/>
          <a:lstStyle/>
          <a:p>
            <a:fld id="{718384BD-3A13-4F94-8FEF-97A5E6239BA8}" type="datetimeFigureOut">
              <a:rPr lang="es-DO" smtClean="0"/>
              <a:t>22/1/2021</a:t>
            </a:fld>
            <a:endParaRPr lang="es-DO"/>
          </a:p>
        </p:txBody>
      </p:sp>
      <p:sp>
        <p:nvSpPr>
          <p:cNvPr id="6" name="Footer Placeholder 5">
            <a:extLst>
              <a:ext uri="{FF2B5EF4-FFF2-40B4-BE49-F238E27FC236}">
                <a16:creationId xmlns:a16="http://schemas.microsoft.com/office/drawing/2014/main" id="{243C33BD-70D7-4205-AFBD-DBAACE1BCE82}"/>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F9EDE5C8-97D5-498E-A733-8CF71D00478A}"/>
              </a:ext>
            </a:extLst>
          </p:cNvPr>
          <p:cNvSpPr>
            <a:spLocks noGrp="1"/>
          </p:cNvSpPr>
          <p:nvPr>
            <p:ph type="sldNum" sz="quarter" idx="12"/>
          </p:nvPr>
        </p:nvSpPr>
        <p:spPr/>
        <p:txBody>
          <a:bodyPr/>
          <a:lstStyle/>
          <a:p>
            <a:fld id="{07F9B122-DD85-424D-94CF-D82F0431777D}" type="slidenum">
              <a:rPr lang="es-DO" smtClean="0"/>
              <a:t>‹#›</a:t>
            </a:fld>
            <a:endParaRPr lang="es-DO"/>
          </a:p>
        </p:txBody>
      </p:sp>
    </p:spTree>
    <p:extLst>
      <p:ext uri="{BB962C8B-B14F-4D97-AF65-F5344CB8AC3E}">
        <p14:creationId xmlns:p14="http://schemas.microsoft.com/office/powerpoint/2010/main" val="320559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BD7E6D-74EA-4669-B7BD-460025109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249C7092-E738-4BE8-B901-7EA8C3451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F9F552D-FBF4-42ED-B0D0-6CAE18BE4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384BD-3A13-4F94-8FEF-97A5E6239BA8}" type="datetimeFigureOut">
              <a:rPr lang="es-DO" smtClean="0"/>
              <a:t>22/1/2021</a:t>
            </a:fld>
            <a:endParaRPr lang="es-DO"/>
          </a:p>
        </p:txBody>
      </p:sp>
      <p:sp>
        <p:nvSpPr>
          <p:cNvPr id="5" name="Footer Placeholder 4">
            <a:extLst>
              <a:ext uri="{FF2B5EF4-FFF2-40B4-BE49-F238E27FC236}">
                <a16:creationId xmlns:a16="http://schemas.microsoft.com/office/drawing/2014/main" id="{C48652BA-29A7-4FB1-B0AC-A27BDF08C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A14E3DE5-A194-4409-AB7F-77EB145F12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9B122-DD85-424D-94CF-D82F0431777D}" type="slidenum">
              <a:rPr lang="es-DO" smtClean="0"/>
              <a:t>‹#›</a:t>
            </a:fld>
            <a:endParaRPr lang="es-DO"/>
          </a:p>
        </p:txBody>
      </p:sp>
    </p:spTree>
    <p:extLst>
      <p:ext uri="{BB962C8B-B14F-4D97-AF65-F5344CB8AC3E}">
        <p14:creationId xmlns:p14="http://schemas.microsoft.com/office/powerpoint/2010/main" val="751988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tmp"/><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mp"/><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mp"/><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7.xml"/><Relationship Id="rId4" Type="http://schemas.openxmlformats.org/officeDocument/2006/relationships/image" Target="../media/image32.tm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 Id="rId4" Type="http://schemas.openxmlformats.org/officeDocument/2006/relationships/image" Target="../media/image37.tmp"/></Relationships>
</file>

<file path=ppt/slides/_rels/slide2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7.xml"/><Relationship Id="rId4" Type="http://schemas.openxmlformats.org/officeDocument/2006/relationships/image" Target="../media/image40.tmp"/></Relationships>
</file>

<file path=ppt/slides/_rels/slide2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38.tmp"/><Relationship Id="rId1" Type="http://schemas.openxmlformats.org/officeDocument/2006/relationships/slideLayout" Target="../slideLayouts/slideLayout7.xml"/><Relationship Id="rId4" Type="http://schemas.openxmlformats.org/officeDocument/2006/relationships/image" Target="../media/image42.tmp"/></Relationships>
</file>

<file path=ppt/slides/_rels/slide2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 Id="rId5" Type="http://schemas.openxmlformats.org/officeDocument/2006/relationships/image" Target="../media/image46.tmp"/><Relationship Id="rId4" Type="http://schemas.openxmlformats.org/officeDocument/2006/relationships/image" Target="../media/image45.tmp"/></Relationships>
</file>

<file path=ppt/slides/_rels/slide2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mp"/><Relationship Id="rId1" Type="http://schemas.openxmlformats.org/officeDocument/2006/relationships/slideLayout" Target="../slideLayouts/slideLayout7.xml"/><Relationship Id="rId4" Type="http://schemas.openxmlformats.org/officeDocument/2006/relationships/image" Target="../media/image56.tmp"/></Relationships>
</file>

<file path=ppt/slides/_rels/slide31.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tmp"/><Relationship Id="rId4" Type="http://schemas.openxmlformats.org/officeDocument/2006/relationships/image" Target="../media/image59.tmp"/></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1.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image" Target="../media/image75.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101.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mp"/><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AC5D6E1-C1FB-4915-AD6F-CA0FEA01DF18}"/>
              </a:ext>
            </a:extLst>
          </p:cNvPr>
          <p:cNvSpPr txBox="1"/>
          <p:nvPr/>
        </p:nvSpPr>
        <p:spPr>
          <a:xfrm>
            <a:off x="3271234" y="1191346"/>
            <a:ext cx="6130344" cy="707886"/>
          </a:xfrm>
          <a:prstGeom prst="rect">
            <a:avLst/>
          </a:prstGeom>
          <a:noFill/>
        </p:spPr>
        <p:txBody>
          <a:bodyPr wrap="square" rtlCol="0">
            <a:spAutoFit/>
          </a:bodyPr>
          <a:lstStyle/>
          <a:p>
            <a:pPr algn="ctr"/>
            <a:r>
              <a:rPr lang="en-US" sz="4000" b="1" dirty="0">
                <a:solidFill>
                  <a:srgbClr val="C00000"/>
                </a:solidFill>
              </a:rPr>
              <a:t>CERVECERIA VEGANA, SRL</a:t>
            </a:r>
            <a:endParaRPr lang="es-DO" sz="4000" b="1" dirty="0">
              <a:solidFill>
                <a:srgbClr val="C00000"/>
              </a:solidFill>
            </a:endParaRPr>
          </a:p>
        </p:txBody>
      </p:sp>
      <p:pic>
        <p:nvPicPr>
          <p:cNvPr id="1026" name="Picture 2" descr="Cervecería Vegana (Cervecería Vegana, SRL) en Santiago, República  Dominicana | Paginas Amarillas">
            <a:extLst>
              <a:ext uri="{FF2B5EF4-FFF2-40B4-BE49-F238E27FC236}">
                <a16:creationId xmlns:a16="http://schemas.microsoft.com/office/drawing/2014/main" id="{1446B261-C639-4573-8B10-4C676F964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282" y="126025"/>
            <a:ext cx="1200687" cy="10005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46758F3-91C8-4AAD-9F6C-2CFD75EF5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898" y="4228766"/>
            <a:ext cx="4529508" cy="12551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A6571D-3B55-4D26-87E3-F44344B9FDCD}"/>
              </a:ext>
            </a:extLst>
          </p:cNvPr>
          <p:cNvSpPr txBox="1"/>
          <p:nvPr/>
        </p:nvSpPr>
        <p:spPr>
          <a:xfrm>
            <a:off x="798490" y="2047741"/>
            <a:ext cx="10728102" cy="646331"/>
          </a:xfrm>
          <a:prstGeom prst="rect">
            <a:avLst/>
          </a:prstGeom>
          <a:noFill/>
        </p:spPr>
        <p:txBody>
          <a:bodyPr wrap="square" rtlCol="0">
            <a:spAutoFit/>
          </a:bodyPr>
          <a:lstStyle/>
          <a:p>
            <a:pPr algn="ctr"/>
            <a:r>
              <a:rPr lang="en-US" sz="3600" b="1" dirty="0">
                <a:solidFill>
                  <a:srgbClr val="005FBE"/>
                </a:solidFill>
              </a:rPr>
              <a:t>Lanzamiento Aplicacion  Ventas Moviles </a:t>
            </a:r>
            <a:endParaRPr lang="es-DO" sz="3600" b="1" dirty="0">
              <a:solidFill>
                <a:srgbClr val="005FBE"/>
              </a:solidFill>
            </a:endParaRPr>
          </a:p>
        </p:txBody>
      </p:sp>
      <p:grpSp>
        <p:nvGrpSpPr>
          <p:cNvPr id="2" name="Grupo 1"/>
          <p:cNvGrpSpPr/>
          <p:nvPr/>
        </p:nvGrpSpPr>
        <p:grpSpPr>
          <a:xfrm>
            <a:off x="6974360" y="3027118"/>
            <a:ext cx="2881423" cy="3658463"/>
            <a:chOff x="7198241" y="2920793"/>
            <a:chExt cx="2881423" cy="3658463"/>
          </a:xfrm>
        </p:grpSpPr>
        <p:pic>
          <p:nvPicPr>
            <p:cNvPr id="9" name="Picture 2">
              <a:extLst>
                <a:ext uri="{FF2B5EF4-FFF2-40B4-BE49-F238E27FC236}">
                  <a16:creationId xmlns:a16="http://schemas.microsoft.com/office/drawing/2014/main" id="{58D14F13-9CEA-4BF9-BF71-DA5E2A889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218" y="3242983"/>
              <a:ext cx="2255001" cy="3019593"/>
            </a:xfrm>
            <a:prstGeom prst="rect">
              <a:avLst/>
            </a:prstGeom>
          </p:spPr>
        </p:pic>
        <p:pic>
          <p:nvPicPr>
            <p:cNvPr id="10" name="Picture 2">
              <a:extLst>
                <a:ext uri="{FF2B5EF4-FFF2-40B4-BE49-F238E27FC236}">
                  <a16:creationId xmlns:a16="http://schemas.microsoft.com/office/drawing/2014/main" id="{EA0ED743-6470-43D7-986C-E205E48165B2}"/>
                </a:ext>
              </a:extLst>
            </p:cNvPr>
            <p:cNvPicPr>
              <a:picLocks noChangeAspect="1"/>
            </p:cNvPicPr>
            <p:nvPr/>
          </p:nvPicPr>
          <p:blipFill rotWithShape="1">
            <a:blip r:embed="rId5">
              <a:extLst>
                <a:ext uri="{28A0092B-C50C-407E-A947-70E740481C1C}">
                  <a14:useLocalDpi xmlns:a14="http://schemas.microsoft.com/office/drawing/2010/main" val="0"/>
                </a:ext>
              </a:extLst>
            </a:blip>
            <a:srcRect l="11014" r="10225"/>
            <a:stretch/>
          </p:blipFill>
          <p:spPr>
            <a:xfrm>
              <a:off x="7198241" y="2920793"/>
              <a:ext cx="2881423" cy="3658463"/>
            </a:xfrm>
            <a:prstGeom prst="rect">
              <a:avLst/>
            </a:prstGeom>
          </p:spPr>
        </p:pic>
      </p:grpSp>
    </p:spTree>
    <p:extLst>
      <p:ext uri="{BB962C8B-B14F-4D97-AF65-F5344CB8AC3E}">
        <p14:creationId xmlns:p14="http://schemas.microsoft.com/office/powerpoint/2010/main" val="4283626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EB5D03-32C7-4296-8E8A-08F04B3A6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051" y="2228931"/>
            <a:ext cx="5718220" cy="3527035"/>
          </a:xfrm>
          <a:prstGeom prst="rect">
            <a:avLst/>
          </a:prstGeom>
        </p:spPr>
      </p:pic>
      <p:pic>
        <p:nvPicPr>
          <p:cNvPr id="12" name="Picture 11">
            <a:extLst>
              <a:ext uri="{FF2B5EF4-FFF2-40B4-BE49-F238E27FC236}">
                <a16:creationId xmlns:a16="http://schemas.microsoft.com/office/drawing/2014/main" id="{73A9ED46-8F6D-4EDE-9B93-7925CF91F2B1}"/>
              </a:ext>
            </a:extLst>
          </p:cNvPr>
          <p:cNvPicPr>
            <a:picLocks noChangeAspect="1"/>
          </p:cNvPicPr>
          <p:nvPr/>
        </p:nvPicPr>
        <p:blipFill rotWithShape="1">
          <a:blip r:embed="rId3">
            <a:extLst>
              <a:ext uri="{28A0092B-C50C-407E-A947-70E740481C1C}">
                <a14:useLocalDpi xmlns:a14="http://schemas.microsoft.com/office/drawing/2010/main" val="0"/>
              </a:ext>
            </a:extLst>
          </a:blip>
          <a:srcRect l="11845" r="9303"/>
          <a:stretch/>
        </p:blipFill>
        <p:spPr>
          <a:xfrm rot="16200000">
            <a:off x="3932347" y="91244"/>
            <a:ext cx="4584881" cy="7802411"/>
          </a:xfrm>
          <a:prstGeom prst="rect">
            <a:avLst/>
          </a:prstGeom>
        </p:spPr>
      </p:pic>
      <p:pic>
        <p:nvPicPr>
          <p:cNvPr id="6" name="Picture 5">
            <a:extLst>
              <a:ext uri="{FF2B5EF4-FFF2-40B4-BE49-F238E27FC236}">
                <a16:creationId xmlns:a16="http://schemas.microsoft.com/office/drawing/2014/main" id="{FD6F15F1-313C-4E4B-8060-4BF54438124C}"/>
              </a:ext>
            </a:extLst>
          </p:cNvPr>
          <p:cNvPicPr>
            <a:picLocks noChangeAspect="1"/>
          </p:cNvPicPr>
          <p:nvPr/>
        </p:nvPicPr>
        <p:blipFill rotWithShape="1">
          <a:blip r:embed="rId4">
            <a:extLst>
              <a:ext uri="{28A0092B-C50C-407E-A947-70E740481C1C}">
                <a14:useLocalDpi xmlns:a14="http://schemas.microsoft.com/office/drawing/2010/main" val="0"/>
              </a:ext>
            </a:extLst>
          </a:blip>
          <a:srcRect b="9083"/>
          <a:stretch/>
        </p:blipFill>
        <p:spPr>
          <a:xfrm>
            <a:off x="1327279" y="1429554"/>
            <a:ext cx="9537442" cy="5125792"/>
          </a:xfrm>
          <a:prstGeom prst="rect">
            <a:avLst/>
          </a:prstGeom>
        </p:spPr>
      </p:pic>
      <p:sp>
        <p:nvSpPr>
          <p:cNvPr id="7" name="TextBox 6">
            <a:extLst>
              <a:ext uri="{FF2B5EF4-FFF2-40B4-BE49-F238E27FC236}">
                <a16:creationId xmlns:a16="http://schemas.microsoft.com/office/drawing/2014/main" id="{C45C5AC8-A380-4548-855E-04ADB25591D9}"/>
              </a:ext>
            </a:extLst>
          </p:cNvPr>
          <p:cNvSpPr txBox="1"/>
          <p:nvPr/>
        </p:nvSpPr>
        <p:spPr>
          <a:xfrm>
            <a:off x="2371817" y="373718"/>
            <a:ext cx="8654603" cy="707886"/>
          </a:xfrm>
          <a:prstGeom prst="rect">
            <a:avLst/>
          </a:prstGeom>
          <a:noFill/>
        </p:spPr>
        <p:txBody>
          <a:bodyPr wrap="square" rtlCol="0">
            <a:spAutoFit/>
          </a:bodyPr>
          <a:lstStyle/>
          <a:p>
            <a:r>
              <a:rPr lang="en-US" sz="4000" b="1" dirty="0"/>
              <a:t>Para acceder al iPad la Clave es : </a:t>
            </a:r>
            <a:r>
              <a:rPr lang="en-US" sz="4000" b="1" dirty="0">
                <a:solidFill>
                  <a:srgbClr val="FF0000"/>
                </a:solidFill>
              </a:rPr>
              <a:t>0987</a:t>
            </a:r>
            <a:endParaRPr lang="es-DO" sz="4000" b="1" dirty="0">
              <a:solidFill>
                <a:srgbClr val="FF0000"/>
              </a:solidFill>
            </a:endParaRPr>
          </a:p>
        </p:txBody>
      </p:sp>
      <p:pic>
        <p:nvPicPr>
          <p:cNvPr id="9218" name="Picture 2" descr="Icono eficaz, los empleados, los usuarios, equipo, grupo">
            <a:extLst>
              <a:ext uri="{FF2B5EF4-FFF2-40B4-BE49-F238E27FC236}">
                <a16:creationId xmlns:a16="http://schemas.microsoft.com/office/drawing/2014/main" id="{8F601D07-547A-4572-AE6E-52D12B3D1D8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297564" y="229562"/>
            <a:ext cx="1026017" cy="102601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8067ECB-0796-4875-877E-0B5E9728AFA0}"/>
              </a:ext>
            </a:extLst>
          </p:cNvPr>
          <p:cNvCxnSpPr/>
          <p:nvPr/>
        </p:nvCxnSpPr>
        <p:spPr>
          <a:xfrm flipV="1">
            <a:off x="6838682" y="1081604"/>
            <a:ext cx="2601532" cy="2730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687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6F9F4-CB68-44BC-8105-75A30494F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851" y="733099"/>
            <a:ext cx="4159876" cy="5423002"/>
          </a:xfrm>
          <a:prstGeom prst="rect">
            <a:avLst/>
          </a:prstGeom>
        </p:spPr>
      </p:pic>
      <p:pic>
        <p:nvPicPr>
          <p:cNvPr id="3" name="Picture 2">
            <a:extLst>
              <a:ext uri="{FF2B5EF4-FFF2-40B4-BE49-F238E27FC236}">
                <a16:creationId xmlns:a16="http://schemas.microsoft.com/office/drawing/2014/main" id="{EA0ED743-6470-43D7-986C-E205E481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071" y="224882"/>
            <a:ext cx="6439436" cy="6439436"/>
          </a:xfrm>
          <a:prstGeom prst="rect">
            <a:avLst/>
          </a:prstGeom>
        </p:spPr>
      </p:pic>
      <p:pic>
        <p:nvPicPr>
          <p:cNvPr id="6" name="Picture 5">
            <a:extLst>
              <a:ext uri="{FF2B5EF4-FFF2-40B4-BE49-F238E27FC236}">
                <a16:creationId xmlns:a16="http://schemas.microsoft.com/office/drawing/2014/main" id="{76C7B956-657F-4756-9B0A-E90466B5264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040" y="1609859"/>
            <a:ext cx="2411746" cy="4877374"/>
          </a:xfrm>
          <a:prstGeom prst="rect">
            <a:avLst/>
          </a:prstGeom>
        </p:spPr>
      </p:pic>
      <p:sp>
        <p:nvSpPr>
          <p:cNvPr id="7" name="Oval 6">
            <a:extLst>
              <a:ext uri="{FF2B5EF4-FFF2-40B4-BE49-F238E27FC236}">
                <a16:creationId xmlns:a16="http://schemas.microsoft.com/office/drawing/2014/main" id="{60C31543-702F-47E6-9646-8C5CE8C31457}"/>
              </a:ext>
            </a:extLst>
          </p:cNvPr>
          <p:cNvSpPr/>
          <p:nvPr/>
        </p:nvSpPr>
        <p:spPr>
          <a:xfrm>
            <a:off x="7585656" y="5434637"/>
            <a:ext cx="721217" cy="6503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9" name="Straight Arrow Connector 8">
            <a:extLst>
              <a:ext uri="{FF2B5EF4-FFF2-40B4-BE49-F238E27FC236}">
                <a16:creationId xmlns:a16="http://schemas.microsoft.com/office/drawing/2014/main" id="{4B063810-8C7A-45F1-BB21-9437C1F78A64}"/>
              </a:ext>
            </a:extLst>
          </p:cNvPr>
          <p:cNvCxnSpPr>
            <a:cxnSpLocks/>
            <a:endCxn id="7" idx="1"/>
          </p:cNvCxnSpPr>
          <p:nvPr/>
        </p:nvCxnSpPr>
        <p:spPr>
          <a:xfrm>
            <a:off x="4454796" y="2052084"/>
            <a:ext cx="3236480" cy="34777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98190D-2098-48CA-824A-052B3BB66746}"/>
              </a:ext>
            </a:extLst>
          </p:cNvPr>
          <p:cNvSpPr txBox="1"/>
          <p:nvPr/>
        </p:nvSpPr>
        <p:spPr>
          <a:xfrm>
            <a:off x="1854558" y="605307"/>
            <a:ext cx="4559121" cy="6124754"/>
          </a:xfrm>
          <a:prstGeom prst="rect">
            <a:avLst/>
          </a:prstGeom>
          <a:noFill/>
        </p:spPr>
        <p:txBody>
          <a:bodyPr wrap="square" rtlCol="0">
            <a:spAutoFit/>
          </a:bodyPr>
          <a:lstStyle/>
          <a:p>
            <a:pPr algn="ctr"/>
            <a:r>
              <a:rPr lang="en-US" sz="2400" b="1" dirty="0"/>
              <a:t>Para acceder la Aplicacion, Usaremos este icono que tenemos aqui en la parte baja a la izquierda, con la </a:t>
            </a:r>
            <a:r>
              <a:rPr lang="en-US" sz="3200" b="1" dirty="0">
                <a:solidFill>
                  <a:srgbClr val="005FBE"/>
                </a:solidFill>
                <a:highlight>
                  <a:srgbClr val="000080"/>
                </a:highlight>
              </a:rPr>
              <a:t>M</a:t>
            </a:r>
            <a:r>
              <a:rPr lang="en-US" sz="3200" b="1" dirty="0"/>
              <a:t>,</a:t>
            </a:r>
            <a:r>
              <a:rPr lang="en-US" sz="2400" b="1" dirty="0"/>
              <a:t> en color Azul oscuro.</a:t>
            </a:r>
          </a:p>
          <a:p>
            <a:pPr algn="ctr"/>
            <a:endParaRPr lang="es-DO" sz="2400" b="1" dirty="0"/>
          </a:p>
          <a:p>
            <a:pPr algn="ctr"/>
            <a:r>
              <a:rPr lang="es-DO" sz="2400" b="1" dirty="0"/>
              <a:t>Cada Vendedor tendra un Usuario que en este caso será:</a:t>
            </a:r>
          </a:p>
          <a:p>
            <a:pPr algn="ctr"/>
            <a:endParaRPr lang="es-DO" sz="2400" b="1" dirty="0"/>
          </a:p>
          <a:p>
            <a:pPr algn="ctr"/>
            <a:r>
              <a:rPr lang="es-DO" sz="2400" b="1" dirty="0">
                <a:solidFill>
                  <a:srgbClr val="FF0000"/>
                </a:solidFill>
              </a:rPr>
              <a:t>Primer nombre en minúscula + primer apellido en minúscula + @mseller.app</a:t>
            </a:r>
          </a:p>
          <a:p>
            <a:pPr algn="ctr"/>
            <a:r>
              <a:rPr lang="es-DO" sz="2400" b="1" dirty="0"/>
              <a:t>Y la Clave:</a:t>
            </a:r>
          </a:p>
          <a:p>
            <a:pPr algn="ctr"/>
            <a:r>
              <a:rPr lang="es-DO" sz="2400" b="1" dirty="0">
                <a:solidFill>
                  <a:srgbClr val="FF0000"/>
                </a:solidFill>
              </a:rPr>
              <a:t>Primera letra del Nombre en Mayúscula + primer apellido en Minúscula + 12345</a:t>
            </a:r>
          </a:p>
        </p:txBody>
      </p:sp>
    </p:spTree>
    <p:extLst>
      <p:ext uri="{BB962C8B-B14F-4D97-AF65-F5344CB8AC3E}">
        <p14:creationId xmlns:p14="http://schemas.microsoft.com/office/powerpoint/2010/main" val="3278386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F8760-D22F-4C72-AD1A-3FAC6D3BB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45" y="1065794"/>
            <a:ext cx="3788268" cy="5212657"/>
          </a:xfrm>
          <a:prstGeom prst="rect">
            <a:avLst/>
          </a:prstGeom>
        </p:spPr>
      </p:pic>
      <p:pic>
        <p:nvPicPr>
          <p:cNvPr id="4" name="Picture 3">
            <a:extLst>
              <a:ext uri="{FF2B5EF4-FFF2-40B4-BE49-F238E27FC236}">
                <a16:creationId xmlns:a16="http://schemas.microsoft.com/office/drawing/2014/main" id="{DB68347D-52F7-43B0-8D2E-E8C95D271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1763" y="328793"/>
            <a:ext cx="3475592" cy="5949658"/>
          </a:xfrm>
          <a:prstGeom prst="rect">
            <a:avLst/>
          </a:prstGeom>
        </p:spPr>
      </p:pic>
      <p:sp>
        <p:nvSpPr>
          <p:cNvPr id="5" name="TextBox 4">
            <a:extLst>
              <a:ext uri="{FF2B5EF4-FFF2-40B4-BE49-F238E27FC236}">
                <a16:creationId xmlns:a16="http://schemas.microsoft.com/office/drawing/2014/main" id="{892EA7DF-470A-481E-8070-2B1B38558CEA}"/>
              </a:ext>
            </a:extLst>
          </p:cNvPr>
          <p:cNvSpPr txBox="1"/>
          <p:nvPr/>
        </p:nvSpPr>
        <p:spPr>
          <a:xfrm>
            <a:off x="3721994" y="1294392"/>
            <a:ext cx="4778062" cy="4524315"/>
          </a:xfrm>
          <a:prstGeom prst="rect">
            <a:avLst/>
          </a:prstGeom>
          <a:noFill/>
        </p:spPr>
        <p:txBody>
          <a:bodyPr wrap="square" rtlCol="0">
            <a:spAutoFit/>
          </a:bodyPr>
          <a:lstStyle/>
          <a:p>
            <a:pPr algn="ctr"/>
            <a:r>
              <a:rPr lang="en-US" sz="4800" b="1" dirty="0">
                <a:solidFill>
                  <a:srgbClr val="FF0000"/>
                </a:solidFill>
              </a:rPr>
              <a:t>Tulio Nuñez, y Leonardo   Rodriguez </a:t>
            </a:r>
            <a:r>
              <a:rPr lang="en-US" sz="4800" dirty="0">
                <a:solidFill>
                  <a:srgbClr val="FF0000"/>
                </a:solidFill>
              </a:rPr>
              <a:t>! Tranquilos, que ahora le explicamos jejeje.</a:t>
            </a:r>
            <a:endParaRPr lang="es-DO" sz="4800" dirty="0">
              <a:solidFill>
                <a:srgbClr val="FF0000"/>
              </a:solidFill>
            </a:endParaRPr>
          </a:p>
        </p:txBody>
      </p:sp>
      <p:pic>
        <p:nvPicPr>
          <p:cNvPr id="2050" name="Picture 2" descr="Icono feliz, emo, emoticon, cara">
            <a:extLst>
              <a:ext uri="{FF2B5EF4-FFF2-40B4-BE49-F238E27FC236}">
                <a16:creationId xmlns:a16="http://schemas.microsoft.com/office/drawing/2014/main" id="{E8A5C1DD-33C6-4E31-A95F-645CE3D9E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628" y="5818642"/>
            <a:ext cx="845713" cy="84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6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0A590-0BA0-4B9B-94B8-52E57041E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744" y="682581"/>
            <a:ext cx="3961505" cy="5396247"/>
          </a:xfrm>
          <a:prstGeom prst="rect">
            <a:avLst/>
          </a:prstGeom>
        </p:spPr>
      </p:pic>
      <p:pic>
        <p:nvPicPr>
          <p:cNvPr id="4" name="Picture 3">
            <a:extLst>
              <a:ext uri="{FF2B5EF4-FFF2-40B4-BE49-F238E27FC236}">
                <a16:creationId xmlns:a16="http://schemas.microsoft.com/office/drawing/2014/main" id="{F30C271F-0D79-4F69-8616-2E6E755A843D}"/>
              </a:ext>
            </a:extLst>
          </p:cNvPr>
          <p:cNvPicPr>
            <a:picLocks noChangeAspect="1"/>
          </p:cNvPicPr>
          <p:nvPr/>
        </p:nvPicPr>
        <p:blipFill rotWithShape="1">
          <a:blip r:embed="rId3">
            <a:extLst>
              <a:ext uri="{28A0092B-C50C-407E-A947-70E740481C1C}">
                <a14:useLocalDpi xmlns:a14="http://schemas.microsoft.com/office/drawing/2010/main" val="0"/>
              </a:ext>
            </a:extLst>
          </a:blip>
          <a:srcRect l="11200" r="10200"/>
          <a:stretch/>
        </p:blipFill>
        <p:spPr>
          <a:xfrm>
            <a:off x="6938799" y="209282"/>
            <a:ext cx="5061397" cy="6439436"/>
          </a:xfrm>
          <a:prstGeom prst="rect">
            <a:avLst/>
          </a:prstGeom>
        </p:spPr>
      </p:pic>
      <p:sp>
        <p:nvSpPr>
          <p:cNvPr id="5" name="TextBox 4">
            <a:extLst>
              <a:ext uri="{FF2B5EF4-FFF2-40B4-BE49-F238E27FC236}">
                <a16:creationId xmlns:a16="http://schemas.microsoft.com/office/drawing/2014/main" id="{A939F709-1B96-4CEC-AE5B-167F52F65E95}"/>
              </a:ext>
            </a:extLst>
          </p:cNvPr>
          <p:cNvSpPr txBox="1"/>
          <p:nvPr/>
        </p:nvSpPr>
        <p:spPr>
          <a:xfrm>
            <a:off x="3195862" y="228479"/>
            <a:ext cx="3192990" cy="646331"/>
          </a:xfrm>
          <a:prstGeom prst="rect">
            <a:avLst/>
          </a:prstGeom>
          <a:noFill/>
        </p:spPr>
        <p:txBody>
          <a:bodyPr wrap="square" rtlCol="0">
            <a:spAutoFit/>
          </a:bodyPr>
          <a:lstStyle/>
          <a:p>
            <a:r>
              <a:rPr lang="en-US" sz="3600" b="1" dirty="0"/>
              <a:t>Por ejemplo:</a:t>
            </a:r>
            <a:endParaRPr lang="es-DO" sz="3600" b="1" dirty="0"/>
          </a:p>
        </p:txBody>
      </p:sp>
      <p:pic>
        <p:nvPicPr>
          <p:cNvPr id="9" name="Picture 8">
            <a:extLst>
              <a:ext uri="{FF2B5EF4-FFF2-40B4-BE49-F238E27FC236}">
                <a16:creationId xmlns:a16="http://schemas.microsoft.com/office/drawing/2014/main" id="{B1A8E95E-5F17-445A-BEF5-A77D4677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1804" y="859543"/>
            <a:ext cx="3984618" cy="4386314"/>
          </a:xfrm>
          <a:prstGeom prst="rect">
            <a:avLst/>
          </a:prstGeom>
        </p:spPr>
      </p:pic>
      <p:sp>
        <p:nvSpPr>
          <p:cNvPr id="10" name="TextBox 9">
            <a:extLst>
              <a:ext uri="{FF2B5EF4-FFF2-40B4-BE49-F238E27FC236}">
                <a16:creationId xmlns:a16="http://schemas.microsoft.com/office/drawing/2014/main" id="{B26EB16A-5797-4E5B-9F72-C123201B8FC5}"/>
              </a:ext>
            </a:extLst>
          </p:cNvPr>
          <p:cNvSpPr txBox="1"/>
          <p:nvPr/>
        </p:nvSpPr>
        <p:spPr>
          <a:xfrm>
            <a:off x="2694415" y="1337693"/>
            <a:ext cx="4423572" cy="523220"/>
          </a:xfrm>
          <a:prstGeom prst="rect">
            <a:avLst/>
          </a:prstGeom>
          <a:noFill/>
        </p:spPr>
        <p:txBody>
          <a:bodyPr wrap="square" rtlCol="0">
            <a:spAutoFit/>
          </a:bodyPr>
          <a:lstStyle/>
          <a:p>
            <a:r>
              <a:rPr lang="en-US" sz="2800" dirty="0">
                <a:highlight>
                  <a:srgbClr val="FFFF00"/>
                </a:highlight>
              </a:rPr>
              <a:t>roberto.acosta@mseller.app</a:t>
            </a:r>
            <a:endParaRPr lang="es-DO" sz="2800" dirty="0">
              <a:highlight>
                <a:srgbClr val="FFFF00"/>
              </a:highlight>
            </a:endParaRPr>
          </a:p>
        </p:txBody>
      </p:sp>
      <p:sp>
        <p:nvSpPr>
          <p:cNvPr id="11" name="TextBox 10">
            <a:extLst>
              <a:ext uri="{FF2B5EF4-FFF2-40B4-BE49-F238E27FC236}">
                <a16:creationId xmlns:a16="http://schemas.microsoft.com/office/drawing/2014/main" id="{354C9F63-AF99-4CF2-8E66-41D759648A4D}"/>
              </a:ext>
            </a:extLst>
          </p:cNvPr>
          <p:cNvSpPr txBox="1"/>
          <p:nvPr/>
        </p:nvSpPr>
        <p:spPr>
          <a:xfrm>
            <a:off x="2702541" y="2077453"/>
            <a:ext cx="3078051" cy="523220"/>
          </a:xfrm>
          <a:prstGeom prst="rect">
            <a:avLst/>
          </a:prstGeom>
          <a:noFill/>
        </p:spPr>
        <p:txBody>
          <a:bodyPr wrap="square" rtlCol="0">
            <a:spAutoFit/>
          </a:bodyPr>
          <a:lstStyle/>
          <a:p>
            <a:r>
              <a:rPr lang="en-US" sz="2800" dirty="0">
                <a:highlight>
                  <a:srgbClr val="FFFF00"/>
                </a:highlight>
              </a:rPr>
              <a:t>Racosta12345</a:t>
            </a:r>
            <a:endParaRPr lang="es-DO" sz="2800" dirty="0">
              <a:highlight>
                <a:srgbClr val="FFFF00"/>
              </a:highlight>
            </a:endParaRPr>
          </a:p>
        </p:txBody>
      </p:sp>
      <p:pic>
        <p:nvPicPr>
          <p:cNvPr id="11266" name="Picture 2" descr="Icono Correo electrónico">
            <a:extLst>
              <a:ext uri="{FF2B5EF4-FFF2-40B4-BE49-F238E27FC236}">
                <a16:creationId xmlns:a16="http://schemas.microsoft.com/office/drawing/2014/main" id="{79580FBA-B8E8-4E27-82AD-2EE3CAA8AF8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flipH="1">
            <a:off x="2245263" y="1383503"/>
            <a:ext cx="457279" cy="4572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cono internet, bloqueo, bloqueado, candado, contraseña, seguro, seguridad">
            <a:extLst>
              <a:ext uri="{FF2B5EF4-FFF2-40B4-BE49-F238E27FC236}">
                <a16:creationId xmlns:a16="http://schemas.microsoft.com/office/drawing/2014/main" id="{0F1DB38F-2A3B-4D51-A595-1E52901C2D85}"/>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4861" t="15680" r="20968" b="12838"/>
          <a:stretch/>
        </p:blipFill>
        <p:spPr bwMode="auto">
          <a:xfrm>
            <a:off x="2245262" y="2022102"/>
            <a:ext cx="457279" cy="6033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840FF63-12DB-490B-9C5B-4813B5A22CD2}"/>
              </a:ext>
            </a:extLst>
          </p:cNvPr>
          <p:cNvSpPr txBox="1"/>
          <p:nvPr/>
        </p:nvSpPr>
        <p:spPr>
          <a:xfrm>
            <a:off x="191804" y="5383369"/>
            <a:ext cx="6608241" cy="1200329"/>
          </a:xfrm>
          <a:prstGeom prst="rect">
            <a:avLst/>
          </a:prstGeom>
          <a:noFill/>
        </p:spPr>
        <p:txBody>
          <a:bodyPr wrap="square" rtlCol="0">
            <a:spAutoFit/>
          </a:bodyPr>
          <a:lstStyle/>
          <a:p>
            <a:pPr algn="just"/>
            <a:r>
              <a:rPr lang="en-US" sz="2400" dirty="0"/>
              <a:t>Al iniciar nuestra app, podremos personalizarla colocando una foto de perfil, la misma podemos tomandola desde el mismo Dispositivo.</a:t>
            </a:r>
            <a:endParaRPr lang="es-DO" sz="2400" dirty="0"/>
          </a:p>
        </p:txBody>
      </p:sp>
    </p:spTree>
    <p:extLst>
      <p:ext uri="{BB962C8B-B14F-4D97-AF65-F5344CB8AC3E}">
        <p14:creationId xmlns:p14="http://schemas.microsoft.com/office/powerpoint/2010/main" val="345143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900A778-77B7-449C-9255-AA382426C8A6}"/>
              </a:ext>
            </a:extLst>
          </p:cNvPr>
          <p:cNvGrpSpPr/>
          <p:nvPr/>
        </p:nvGrpSpPr>
        <p:grpSpPr>
          <a:xfrm>
            <a:off x="420232" y="651480"/>
            <a:ext cx="4520962" cy="970303"/>
            <a:chOff x="420232" y="499641"/>
            <a:chExt cx="5831401" cy="1033223"/>
          </a:xfrm>
        </p:grpSpPr>
        <p:sp>
          <p:nvSpPr>
            <p:cNvPr id="2" name="TextBox 1">
              <a:extLst>
                <a:ext uri="{FF2B5EF4-FFF2-40B4-BE49-F238E27FC236}">
                  <a16:creationId xmlns:a16="http://schemas.microsoft.com/office/drawing/2014/main" id="{AF0EDB4A-59B1-4DC1-A841-ED14AF43B7E3}"/>
                </a:ext>
              </a:extLst>
            </p:cNvPr>
            <p:cNvSpPr txBox="1"/>
            <p:nvPr/>
          </p:nvSpPr>
          <p:spPr>
            <a:xfrm>
              <a:off x="420234" y="499641"/>
              <a:ext cx="5831399" cy="523220"/>
            </a:xfrm>
            <a:prstGeom prst="rect">
              <a:avLst/>
            </a:prstGeom>
            <a:noFill/>
          </p:spPr>
          <p:txBody>
            <a:bodyPr wrap="square" rtlCol="0">
              <a:spAutoFit/>
            </a:bodyPr>
            <a:lstStyle/>
            <a:p>
              <a:r>
                <a:rPr lang="en-US" sz="2800" dirty="0"/>
                <a:t>elvis.dominguez@mseller.app</a:t>
              </a:r>
              <a:endParaRPr lang="es-DO" sz="2800" dirty="0"/>
            </a:p>
          </p:txBody>
        </p:sp>
        <p:sp>
          <p:nvSpPr>
            <p:cNvPr id="3" name="TextBox 2">
              <a:extLst>
                <a:ext uri="{FF2B5EF4-FFF2-40B4-BE49-F238E27FC236}">
                  <a16:creationId xmlns:a16="http://schemas.microsoft.com/office/drawing/2014/main" id="{3E0D27E8-BE68-4967-9004-1AD410A0F0A1}"/>
                </a:ext>
              </a:extLst>
            </p:cNvPr>
            <p:cNvSpPr txBox="1"/>
            <p:nvPr/>
          </p:nvSpPr>
          <p:spPr>
            <a:xfrm>
              <a:off x="420232" y="1009644"/>
              <a:ext cx="3976403" cy="523220"/>
            </a:xfrm>
            <a:prstGeom prst="rect">
              <a:avLst/>
            </a:prstGeom>
            <a:noFill/>
          </p:spPr>
          <p:txBody>
            <a:bodyPr wrap="square" rtlCol="0">
              <a:spAutoFit/>
            </a:bodyPr>
            <a:lstStyle/>
            <a:p>
              <a:r>
                <a:rPr lang="en-US" sz="2800" dirty="0"/>
                <a:t>Edominguez12345</a:t>
              </a:r>
              <a:endParaRPr lang="es-DO" sz="2800" dirty="0"/>
            </a:p>
          </p:txBody>
        </p:sp>
      </p:grpSp>
      <p:grpSp>
        <p:nvGrpSpPr>
          <p:cNvPr id="29" name="Group 28">
            <a:extLst>
              <a:ext uri="{FF2B5EF4-FFF2-40B4-BE49-F238E27FC236}">
                <a16:creationId xmlns:a16="http://schemas.microsoft.com/office/drawing/2014/main" id="{42539EA7-C63E-45E8-AFA6-A8F6B7DE444A}"/>
              </a:ext>
            </a:extLst>
          </p:cNvPr>
          <p:cNvGrpSpPr/>
          <p:nvPr/>
        </p:nvGrpSpPr>
        <p:grpSpPr>
          <a:xfrm>
            <a:off x="467472" y="1711828"/>
            <a:ext cx="4514381" cy="1049645"/>
            <a:chOff x="467472" y="1711828"/>
            <a:chExt cx="4514381" cy="1049645"/>
          </a:xfrm>
        </p:grpSpPr>
        <p:sp>
          <p:nvSpPr>
            <p:cNvPr id="4" name="TextBox 3">
              <a:extLst>
                <a:ext uri="{FF2B5EF4-FFF2-40B4-BE49-F238E27FC236}">
                  <a16:creationId xmlns:a16="http://schemas.microsoft.com/office/drawing/2014/main" id="{ABE9EC2B-D826-4FDE-A060-AF4973E913D9}"/>
                </a:ext>
              </a:extLst>
            </p:cNvPr>
            <p:cNvSpPr txBox="1"/>
            <p:nvPr/>
          </p:nvSpPr>
          <p:spPr>
            <a:xfrm>
              <a:off x="482621" y="1711828"/>
              <a:ext cx="4423572" cy="523220"/>
            </a:xfrm>
            <a:prstGeom prst="rect">
              <a:avLst/>
            </a:prstGeom>
            <a:noFill/>
          </p:spPr>
          <p:txBody>
            <a:bodyPr wrap="square" rtlCol="0">
              <a:spAutoFit/>
            </a:bodyPr>
            <a:lstStyle/>
            <a:p>
              <a:r>
                <a:rPr lang="en-US" sz="2800" dirty="0"/>
                <a:t>miguel.polanco@mseller.app</a:t>
              </a:r>
              <a:endParaRPr lang="es-DO" sz="2800" dirty="0"/>
            </a:p>
          </p:txBody>
        </p:sp>
        <p:sp>
          <p:nvSpPr>
            <p:cNvPr id="5" name="TextBox 4">
              <a:extLst>
                <a:ext uri="{FF2B5EF4-FFF2-40B4-BE49-F238E27FC236}">
                  <a16:creationId xmlns:a16="http://schemas.microsoft.com/office/drawing/2014/main" id="{3E7A0C72-D29A-4AD6-B380-FD0DBAC5CF7D}"/>
                </a:ext>
              </a:extLst>
            </p:cNvPr>
            <p:cNvSpPr txBox="1"/>
            <p:nvPr/>
          </p:nvSpPr>
          <p:spPr>
            <a:xfrm>
              <a:off x="467472" y="2238253"/>
              <a:ext cx="4514381" cy="523220"/>
            </a:xfrm>
            <a:prstGeom prst="rect">
              <a:avLst/>
            </a:prstGeom>
            <a:noFill/>
          </p:spPr>
          <p:txBody>
            <a:bodyPr wrap="square" rtlCol="0">
              <a:spAutoFit/>
            </a:bodyPr>
            <a:lstStyle/>
            <a:p>
              <a:r>
                <a:rPr lang="en-US" sz="2800" dirty="0"/>
                <a:t>Mpolanco12345</a:t>
              </a:r>
              <a:endParaRPr lang="es-DO" sz="2800" dirty="0"/>
            </a:p>
          </p:txBody>
        </p:sp>
      </p:grpSp>
      <p:grpSp>
        <p:nvGrpSpPr>
          <p:cNvPr id="31" name="Group 30">
            <a:extLst>
              <a:ext uri="{FF2B5EF4-FFF2-40B4-BE49-F238E27FC236}">
                <a16:creationId xmlns:a16="http://schemas.microsoft.com/office/drawing/2014/main" id="{8CF0A761-140A-4D10-BFCB-7E2A6E1A79CE}"/>
              </a:ext>
            </a:extLst>
          </p:cNvPr>
          <p:cNvGrpSpPr/>
          <p:nvPr/>
        </p:nvGrpSpPr>
        <p:grpSpPr>
          <a:xfrm>
            <a:off x="420232" y="3157925"/>
            <a:ext cx="4705558" cy="811043"/>
            <a:chOff x="420234" y="2949431"/>
            <a:chExt cx="5312871" cy="1131514"/>
          </a:xfrm>
        </p:grpSpPr>
        <p:sp>
          <p:nvSpPr>
            <p:cNvPr id="6" name="TextBox 5">
              <a:extLst>
                <a:ext uri="{FF2B5EF4-FFF2-40B4-BE49-F238E27FC236}">
                  <a16:creationId xmlns:a16="http://schemas.microsoft.com/office/drawing/2014/main" id="{F80C0B08-AA66-4D41-9D4B-76F4CEA273E0}"/>
                </a:ext>
              </a:extLst>
            </p:cNvPr>
            <p:cNvSpPr txBox="1"/>
            <p:nvPr/>
          </p:nvSpPr>
          <p:spPr>
            <a:xfrm>
              <a:off x="420234" y="2949431"/>
              <a:ext cx="5312871" cy="523220"/>
            </a:xfrm>
            <a:prstGeom prst="rect">
              <a:avLst/>
            </a:prstGeom>
            <a:noFill/>
          </p:spPr>
          <p:txBody>
            <a:bodyPr wrap="square" rtlCol="0">
              <a:spAutoFit/>
            </a:bodyPr>
            <a:lstStyle/>
            <a:p>
              <a:r>
                <a:rPr lang="en-US" sz="2800" dirty="0"/>
                <a:t>francis.gamboa@mseller.app</a:t>
              </a:r>
              <a:endParaRPr lang="es-DO" sz="2800" dirty="0"/>
            </a:p>
          </p:txBody>
        </p:sp>
        <p:sp>
          <p:nvSpPr>
            <p:cNvPr id="7" name="TextBox 6">
              <a:extLst>
                <a:ext uri="{FF2B5EF4-FFF2-40B4-BE49-F238E27FC236}">
                  <a16:creationId xmlns:a16="http://schemas.microsoft.com/office/drawing/2014/main" id="{E547F7E8-0C01-4EA2-856B-FD9AC70D2108}"/>
                </a:ext>
              </a:extLst>
            </p:cNvPr>
            <p:cNvSpPr txBox="1"/>
            <p:nvPr/>
          </p:nvSpPr>
          <p:spPr>
            <a:xfrm>
              <a:off x="490748" y="3557725"/>
              <a:ext cx="3694886" cy="523220"/>
            </a:xfrm>
            <a:prstGeom prst="rect">
              <a:avLst/>
            </a:prstGeom>
            <a:noFill/>
          </p:spPr>
          <p:txBody>
            <a:bodyPr wrap="square" rtlCol="0">
              <a:spAutoFit/>
            </a:bodyPr>
            <a:lstStyle/>
            <a:p>
              <a:r>
                <a:rPr lang="en-US" sz="2800" dirty="0"/>
                <a:t>Fgamboa12345</a:t>
              </a:r>
              <a:endParaRPr lang="es-DO" sz="2800" dirty="0"/>
            </a:p>
          </p:txBody>
        </p:sp>
      </p:grpSp>
      <p:grpSp>
        <p:nvGrpSpPr>
          <p:cNvPr id="32" name="Group 31">
            <a:extLst>
              <a:ext uri="{FF2B5EF4-FFF2-40B4-BE49-F238E27FC236}">
                <a16:creationId xmlns:a16="http://schemas.microsoft.com/office/drawing/2014/main" id="{31A5539C-E4D9-44D0-A861-05FEE29634A3}"/>
              </a:ext>
            </a:extLst>
          </p:cNvPr>
          <p:cNvGrpSpPr/>
          <p:nvPr/>
        </p:nvGrpSpPr>
        <p:grpSpPr>
          <a:xfrm>
            <a:off x="467472" y="4346102"/>
            <a:ext cx="4431501" cy="873789"/>
            <a:chOff x="467472" y="4346102"/>
            <a:chExt cx="5312871" cy="1009105"/>
          </a:xfrm>
        </p:grpSpPr>
        <p:sp>
          <p:nvSpPr>
            <p:cNvPr id="8" name="TextBox 7">
              <a:extLst>
                <a:ext uri="{FF2B5EF4-FFF2-40B4-BE49-F238E27FC236}">
                  <a16:creationId xmlns:a16="http://schemas.microsoft.com/office/drawing/2014/main" id="{F83D324F-5415-4769-A84C-032CCF6CFDD8}"/>
                </a:ext>
              </a:extLst>
            </p:cNvPr>
            <p:cNvSpPr txBox="1"/>
            <p:nvPr/>
          </p:nvSpPr>
          <p:spPr>
            <a:xfrm>
              <a:off x="490748" y="4831987"/>
              <a:ext cx="3694886" cy="523220"/>
            </a:xfrm>
            <a:prstGeom prst="rect">
              <a:avLst/>
            </a:prstGeom>
            <a:noFill/>
          </p:spPr>
          <p:txBody>
            <a:bodyPr wrap="square" rtlCol="0">
              <a:spAutoFit/>
            </a:bodyPr>
            <a:lstStyle/>
            <a:p>
              <a:r>
                <a:rPr lang="en-US" sz="2800" dirty="0"/>
                <a:t>Fnunez12345</a:t>
              </a:r>
              <a:endParaRPr lang="es-DO" sz="2800" dirty="0"/>
            </a:p>
          </p:txBody>
        </p:sp>
        <p:sp>
          <p:nvSpPr>
            <p:cNvPr id="9" name="TextBox 8">
              <a:extLst>
                <a:ext uri="{FF2B5EF4-FFF2-40B4-BE49-F238E27FC236}">
                  <a16:creationId xmlns:a16="http://schemas.microsoft.com/office/drawing/2014/main" id="{BF24BA1A-3FCB-409E-AEDE-157AB47206F0}"/>
                </a:ext>
              </a:extLst>
            </p:cNvPr>
            <p:cNvSpPr txBox="1"/>
            <p:nvPr/>
          </p:nvSpPr>
          <p:spPr>
            <a:xfrm>
              <a:off x="467472" y="4346102"/>
              <a:ext cx="5312871" cy="523220"/>
            </a:xfrm>
            <a:prstGeom prst="rect">
              <a:avLst/>
            </a:prstGeom>
            <a:noFill/>
          </p:spPr>
          <p:txBody>
            <a:bodyPr wrap="square" rtlCol="0">
              <a:spAutoFit/>
            </a:bodyPr>
            <a:lstStyle/>
            <a:p>
              <a:r>
                <a:rPr lang="en-US" sz="2800" dirty="0"/>
                <a:t>francisco.nunez@mseller.app</a:t>
              </a:r>
              <a:endParaRPr lang="es-DO" sz="2800" dirty="0"/>
            </a:p>
          </p:txBody>
        </p:sp>
      </p:grpSp>
      <p:grpSp>
        <p:nvGrpSpPr>
          <p:cNvPr id="35" name="Group 34">
            <a:extLst>
              <a:ext uri="{FF2B5EF4-FFF2-40B4-BE49-F238E27FC236}">
                <a16:creationId xmlns:a16="http://schemas.microsoft.com/office/drawing/2014/main" id="{66C8A578-DB0E-42F4-A069-9EE994830A4E}"/>
              </a:ext>
            </a:extLst>
          </p:cNvPr>
          <p:cNvGrpSpPr/>
          <p:nvPr/>
        </p:nvGrpSpPr>
        <p:grpSpPr>
          <a:xfrm>
            <a:off x="5972802" y="658714"/>
            <a:ext cx="4683618" cy="863553"/>
            <a:chOff x="6095999" y="428497"/>
            <a:chExt cx="5831399" cy="994606"/>
          </a:xfrm>
        </p:grpSpPr>
        <p:sp>
          <p:nvSpPr>
            <p:cNvPr id="10" name="TextBox 9">
              <a:extLst>
                <a:ext uri="{FF2B5EF4-FFF2-40B4-BE49-F238E27FC236}">
                  <a16:creationId xmlns:a16="http://schemas.microsoft.com/office/drawing/2014/main" id="{ECD43822-6130-4090-B724-1FDEC45F8CF4}"/>
                </a:ext>
              </a:extLst>
            </p:cNvPr>
            <p:cNvSpPr txBox="1"/>
            <p:nvPr/>
          </p:nvSpPr>
          <p:spPr>
            <a:xfrm>
              <a:off x="6095999" y="428497"/>
              <a:ext cx="5831399" cy="523220"/>
            </a:xfrm>
            <a:prstGeom prst="rect">
              <a:avLst/>
            </a:prstGeom>
            <a:noFill/>
          </p:spPr>
          <p:txBody>
            <a:bodyPr wrap="square" rtlCol="0">
              <a:spAutoFit/>
            </a:bodyPr>
            <a:lstStyle/>
            <a:p>
              <a:r>
                <a:rPr lang="en-US" sz="2800" dirty="0"/>
                <a:t>santo.santana@mseller.app</a:t>
              </a:r>
              <a:endParaRPr lang="es-DO" sz="2800" dirty="0"/>
            </a:p>
          </p:txBody>
        </p:sp>
        <p:sp>
          <p:nvSpPr>
            <p:cNvPr id="11" name="TextBox 10">
              <a:extLst>
                <a:ext uri="{FF2B5EF4-FFF2-40B4-BE49-F238E27FC236}">
                  <a16:creationId xmlns:a16="http://schemas.microsoft.com/office/drawing/2014/main" id="{8C27A664-C63B-41C7-B058-64B6786B37B6}"/>
                </a:ext>
              </a:extLst>
            </p:cNvPr>
            <p:cNvSpPr txBox="1"/>
            <p:nvPr/>
          </p:nvSpPr>
          <p:spPr>
            <a:xfrm>
              <a:off x="6096000" y="899883"/>
              <a:ext cx="3078051" cy="523220"/>
            </a:xfrm>
            <a:prstGeom prst="rect">
              <a:avLst/>
            </a:prstGeom>
            <a:noFill/>
          </p:spPr>
          <p:txBody>
            <a:bodyPr wrap="square" rtlCol="0">
              <a:spAutoFit/>
            </a:bodyPr>
            <a:lstStyle/>
            <a:p>
              <a:r>
                <a:rPr lang="en-US" sz="2800" dirty="0"/>
                <a:t>Ssantana12345</a:t>
              </a:r>
              <a:endParaRPr lang="es-DO" sz="2800" dirty="0"/>
            </a:p>
          </p:txBody>
        </p:sp>
      </p:grpSp>
      <p:grpSp>
        <p:nvGrpSpPr>
          <p:cNvPr id="36" name="Group 35">
            <a:extLst>
              <a:ext uri="{FF2B5EF4-FFF2-40B4-BE49-F238E27FC236}">
                <a16:creationId xmlns:a16="http://schemas.microsoft.com/office/drawing/2014/main" id="{A8B9D1DE-3FB0-43CB-B6B2-2B629A20C88E}"/>
              </a:ext>
            </a:extLst>
          </p:cNvPr>
          <p:cNvGrpSpPr/>
          <p:nvPr/>
        </p:nvGrpSpPr>
        <p:grpSpPr>
          <a:xfrm>
            <a:off x="6096000" y="1717513"/>
            <a:ext cx="4854184" cy="974343"/>
            <a:chOff x="6095999" y="1717513"/>
            <a:chExt cx="5831399" cy="1045355"/>
          </a:xfrm>
        </p:grpSpPr>
        <p:sp>
          <p:nvSpPr>
            <p:cNvPr id="12" name="TextBox 11">
              <a:extLst>
                <a:ext uri="{FF2B5EF4-FFF2-40B4-BE49-F238E27FC236}">
                  <a16:creationId xmlns:a16="http://schemas.microsoft.com/office/drawing/2014/main" id="{CA4E3C9D-569E-4901-8162-8EF8968916C7}"/>
                </a:ext>
              </a:extLst>
            </p:cNvPr>
            <p:cNvSpPr txBox="1"/>
            <p:nvPr/>
          </p:nvSpPr>
          <p:spPr>
            <a:xfrm>
              <a:off x="6095999" y="1717513"/>
              <a:ext cx="5831399" cy="523220"/>
            </a:xfrm>
            <a:prstGeom prst="rect">
              <a:avLst/>
            </a:prstGeom>
            <a:noFill/>
          </p:spPr>
          <p:txBody>
            <a:bodyPr wrap="square" rtlCol="0">
              <a:spAutoFit/>
            </a:bodyPr>
            <a:lstStyle/>
            <a:p>
              <a:r>
                <a:rPr lang="en-US" sz="2800" dirty="0"/>
                <a:t>antonio.marte@mseller.app</a:t>
              </a:r>
              <a:endParaRPr lang="es-DO" sz="2800" dirty="0"/>
            </a:p>
          </p:txBody>
        </p:sp>
        <p:sp>
          <p:nvSpPr>
            <p:cNvPr id="13" name="TextBox 12">
              <a:extLst>
                <a:ext uri="{FF2B5EF4-FFF2-40B4-BE49-F238E27FC236}">
                  <a16:creationId xmlns:a16="http://schemas.microsoft.com/office/drawing/2014/main" id="{A93A3B54-C01A-4E3F-A62C-327769A480CE}"/>
                </a:ext>
              </a:extLst>
            </p:cNvPr>
            <p:cNvSpPr txBox="1"/>
            <p:nvPr/>
          </p:nvSpPr>
          <p:spPr>
            <a:xfrm>
              <a:off x="6138221" y="2239648"/>
              <a:ext cx="3078051" cy="523220"/>
            </a:xfrm>
            <a:prstGeom prst="rect">
              <a:avLst/>
            </a:prstGeom>
            <a:noFill/>
          </p:spPr>
          <p:txBody>
            <a:bodyPr wrap="square" rtlCol="0">
              <a:spAutoFit/>
            </a:bodyPr>
            <a:lstStyle/>
            <a:p>
              <a:r>
                <a:rPr lang="en-US" sz="2800" dirty="0"/>
                <a:t>Amarte12345</a:t>
              </a:r>
              <a:endParaRPr lang="es-DO" sz="2800" dirty="0"/>
            </a:p>
          </p:txBody>
        </p:sp>
      </p:grpSp>
      <p:grpSp>
        <p:nvGrpSpPr>
          <p:cNvPr id="38" name="Group 37">
            <a:extLst>
              <a:ext uri="{FF2B5EF4-FFF2-40B4-BE49-F238E27FC236}">
                <a16:creationId xmlns:a16="http://schemas.microsoft.com/office/drawing/2014/main" id="{10B90E40-2869-4F05-AC06-57223BFB5F64}"/>
              </a:ext>
            </a:extLst>
          </p:cNvPr>
          <p:cNvGrpSpPr/>
          <p:nvPr/>
        </p:nvGrpSpPr>
        <p:grpSpPr>
          <a:xfrm>
            <a:off x="6062953" y="2999937"/>
            <a:ext cx="4593467" cy="928738"/>
            <a:chOff x="6095999" y="2848222"/>
            <a:chExt cx="5831399" cy="1120746"/>
          </a:xfrm>
        </p:grpSpPr>
        <p:sp>
          <p:nvSpPr>
            <p:cNvPr id="14" name="TextBox 13">
              <a:extLst>
                <a:ext uri="{FF2B5EF4-FFF2-40B4-BE49-F238E27FC236}">
                  <a16:creationId xmlns:a16="http://schemas.microsoft.com/office/drawing/2014/main" id="{D7BEDB5D-1557-4512-8F26-A33F0304E5E6}"/>
                </a:ext>
              </a:extLst>
            </p:cNvPr>
            <p:cNvSpPr txBox="1"/>
            <p:nvPr/>
          </p:nvSpPr>
          <p:spPr>
            <a:xfrm>
              <a:off x="6095999" y="2848222"/>
              <a:ext cx="5831399" cy="523220"/>
            </a:xfrm>
            <a:prstGeom prst="rect">
              <a:avLst/>
            </a:prstGeom>
            <a:noFill/>
          </p:spPr>
          <p:txBody>
            <a:bodyPr wrap="square" rtlCol="0">
              <a:spAutoFit/>
            </a:bodyPr>
            <a:lstStyle/>
            <a:p>
              <a:r>
                <a:rPr lang="en-US" sz="2800" dirty="0"/>
                <a:t>henry.batista@mseller.app</a:t>
              </a:r>
              <a:endParaRPr lang="es-DO" sz="2800" dirty="0"/>
            </a:p>
          </p:txBody>
        </p:sp>
        <p:sp>
          <p:nvSpPr>
            <p:cNvPr id="15" name="TextBox 14">
              <a:extLst>
                <a:ext uri="{FF2B5EF4-FFF2-40B4-BE49-F238E27FC236}">
                  <a16:creationId xmlns:a16="http://schemas.microsoft.com/office/drawing/2014/main" id="{DC13C17D-A475-4FB8-A2F1-7280D8690548}"/>
                </a:ext>
              </a:extLst>
            </p:cNvPr>
            <p:cNvSpPr txBox="1"/>
            <p:nvPr/>
          </p:nvSpPr>
          <p:spPr>
            <a:xfrm>
              <a:off x="6096000" y="3445748"/>
              <a:ext cx="3078051" cy="523220"/>
            </a:xfrm>
            <a:prstGeom prst="rect">
              <a:avLst/>
            </a:prstGeom>
            <a:noFill/>
          </p:spPr>
          <p:txBody>
            <a:bodyPr wrap="square" rtlCol="0">
              <a:spAutoFit/>
            </a:bodyPr>
            <a:lstStyle/>
            <a:p>
              <a:r>
                <a:rPr lang="en-US" sz="2800" dirty="0"/>
                <a:t>Hbatista12345</a:t>
              </a:r>
              <a:endParaRPr lang="es-DO" sz="2800" dirty="0"/>
            </a:p>
          </p:txBody>
        </p:sp>
      </p:grpSp>
      <p:grpSp>
        <p:nvGrpSpPr>
          <p:cNvPr id="39" name="Group 38">
            <a:extLst>
              <a:ext uri="{FF2B5EF4-FFF2-40B4-BE49-F238E27FC236}">
                <a16:creationId xmlns:a16="http://schemas.microsoft.com/office/drawing/2014/main" id="{C29812EF-0FFD-4450-8F04-434B2792A1AF}"/>
              </a:ext>
            </a:extLst>
          </p:cNvPr>
          <p:cNvGrpSpPr/>
          <p:nvPr/>
        </p:nvGrpSpPr>
        <p:grpSpPr>
          <a:xfrm>
            <a:off x="6027539" y="4346102"/>
            <a:ext cx="4311093" cy="882147"/>
            <a:chOff x="6085597" y="4218031"/>
            <a:chExt cx="5841801" cy="1110519"/>
          </a:xfrm>
        </p:grpSpPr>
        <p:sp>
          <p:nvSpPr>
            <p:cNvPr id="16" name="TextBox 15">
              <a:extLst>
                <a:ext uri="{FF2B5EF4-FFF2-40B4-BE49-F238E27FC236}">
                  <a16:creationId xmlns:a16="http://schemas.microsoft.com/office/drawing/2014/main" id="{901898D4-9FCE-40D2-B110-567A246F0B41}"/>
                </a:ext>
              </a:extLst>
            </p:cNvPr>
            <p:cNvSpPr txBox="1"/>
            <p:nvPr/>
          </p:nvSpPr>
          <p:spPr>
            <a:xfrm>
              <a:off x="6095999" y="4218031"/>
              <a:ext cx="5831399" cy="523220"/>
            </a:xfrm>
            <a:prstGeom prst="rect">
              <a:avLst/>
            </a:prstGeom>
            <a:noFill/>
          </p:spPr>
          <p:txBody>
            <a:bodyPr wrap="square" rtlCol="0">
              <a:spAutoFit/>
            </a:bodyPr>
            <a:lstStyle/>
            <a:p>
              <a:r>
                <a:rPr lang="en-US" sz="2800" dirty="0"/>
                <a:t>joel.reyes@mseller.app</a:t>
              </a:r>
              <a:endParaRPr lang="es-DO" sz="2800" dirty="0"/>
            </a:p>
          </p:txBody>
        </p:sp>
        <p:sp>
          <p:nvSpPr>
            <p:cNvPr id="17" name="TextBox 16">
              <a:extLst>
                <a:ext uri="{FF2B5EF4-FFF2-40B4-BE49-F238E27FC236}">
                  <a16:creationId xmlns:a16="http://schemas.microsoft.com/office/drawing/2014/main" id="{C9D4CB5E-BC85-405F-BF98-76B97F2CFEC8}"/>
                </a:ext>
              </a:extLst>
            </p:cNvPr>
            <p:cNvSpPr txBox="1"/>
            <p:nvPr/>
          </p:nvSpPr>
          <p:spPr>
            <a:xfrm>
              <a:off x="6085597" y="4805330"/>
              <a:ext cx="3078051" cy="523220"/>
            </a:xfrm>
            <a:prstGeom prst="rect">
              <a:avLst/>
            </a:prstGeom>
            <a:noFill/>
          </p:spPr>
          <p:txBody>
            <a:bodyPr wrap="square" rtlCol="0">
              <a:spAutoFit/>
            </a:bodyPr>
            <a:lstStyle/>
            <a:p>
              <a:r>
                <a:rPr lang="en-US" sz="2800" dirty="0"/>
                <a:t>Jreyes12345</a:t>
              </a:r>
              <a:endParaRPr lang="es-DO" sz="2800" dirty="0"/>
            </a:p>
          </p:txBody>
        </p:sp>
      </p:grpSp>
      <p:grpSp>
        <p:nvGrpSpPr>
          <p:cNvPr id="40" name="Group 39">
            <a:extLst>
              <a:ext uri="{FF2B5EF4-FFF2-40B4-BE49-F238E27FC236}">
                <a16:creationId xmlns:a16="http://schemas.microsoft.com/office/drawing/2014/main" id="{16A169D5-FE98-4C62-A68B-9F09EE3D6C18}"/>
              </a:ext>
            </a:extLst>
          </p:cNvPr>
          <p:cNvGrpSpPr/>
          <p:nvPr/>
        </p:nvGrpSpPr>
        <p:grpSpPr>
          <a:xfrm>
            <a:off x="6095999" y="5590461"/>
            <a:ext cx="4965391" cy="895826"/>
            <a:chOff x="6095999" y="5426082"/>
            <a:chExt cx="5147256" cy="1139231"/>
          </a:xfrm>
        </p:grpSpPr>
        <p:sp>
          <p:nvSpPr>
            <p:cNvPr id="18" name="TextBox 17">
              <a:extLst>
                <a:ext uri="{FF2B5EF4-FFF2-40B4-BE49-F238E27FC236}">
                  <a16:creationId xmlns:a16="http://schemas.microsoft.com/office/drawing/2014/main" id="{8D1D08AD-6D7B-4555-90D3-C5DBB47FDDA8}"/>
                </a:ext>
              </a:extLst>
            </p:cNvPr>
            <p:cNvSpPr txBox="1"/>
            <p:nvPr/>
          </p:nvSpPr>
          <p:spPr>
            <a:xfrm>
              <a:off x="6095999" y="5426082"/>
              <a:ext cx="5147256" cy="523220"/>
            </a:xfrm>
            <a:prstGeom prst="rect">
              <a:avLst/>
            </a:prstGeom>
            <a:noFill/>
          </p:spPr>
          <p:txBody>
            <a:bodyPr wrap="square" rtlCol="0">
              <a:spAutoFit/>
            </a:bodyPr>
            <a:lstStyle/>
            <a:p>
              <a:r>
                <a:rPr lang="en-US" sz="2800" dirty="0"/>
                <a:t>maximo.rodriguez@mseller.app</a:t>
              </a:r>
              <a:endParaRPr lang="es-DO" sz="2800" dirty="0"/>
            </a:p>
          </p:txBody>
        </p:sp>
        <p:sp>
          <p:nvSpPr>
            <p:cNvPr id="19" name="TextBox 18">
              <a:extLst>
                <a:ext uri="{FF2B5EF4-FFF2-40B4-BE49-F238E27FC236}">
                  <a16:creationId xmlns:a16="http://schemas.microsoft.com/office/drawing/2014/main" id="{6F495DF3-93FE-4630-8C26-744DA554991A}"/>
                </a:ext>
              </a:extLst>
            </p:cNvPr>
            <p:cNvSpPr txBox="1"/>
            <p:nvPr/>
          </p:nvSpPr>
          <p:spPr>
            <a:xfrm>
              <a:off x="6096000" y="6042093"/>
              <a:ext cx="3078051" cy="523220"/>
            </a:xfrm>
            <a:prstGeom prst="rect">
              <a:avLst/>
            </a:prstGeom>
            <a:noFill/>
          </p:spPr>
          <p:txBody>
            <a:bodyPr wrap="square" rtlCol="0">
              <a:spAutoFit/>
            </a:bodyPr>
            <a:lstStyle/>
            <a:p>
              <a:r>
                <a:rPr lang="en-US" sz="2800" dirty="0"/>
                <a:t>Mrodriguez12345</a:t>
              </a:r>
              <a:endParaRPr lang="es-DO" sz="2800" dirty="0"/>
            </a:p>
          </p:txBody>
        </p:sp>
      </p:grpSp>
      <p:grpSp>
        <p:nvGrpSpPr>
          <p:cNvPr id="34" name="Group 33">
            <a:extLst>
              <a:ext uri="{FF2B5EF4-FFF2-40B4-BE49-F238E27FC236}">
                <a16:creationId xmlns:a16="http://schemas.microsoft.com/office/drawing/2014/main" id="{3039B7DA-15BA-4E5B-8F23-431F8957D83B}"/>
              </a:ext>
            </a:extLst>
          </p:cNvPr>
          <p:cNvGrpSpPr/>
          <p:nvPr/>
        </p:nvGrpSpPr>
        <p:grpSpPr>
          <a:xfrm>
            <a:off x="479341" y="5543889"/>
            <a:ext cx="4635041" cy="931208"/>
            <a:chOff x="490748" y="5579356"/>
            <a:chExt cx="5339087" cy="1081244"/>
          </a:xfrm>
        </p:grpSpPr>
        <p:sp>
          <p:nvSpPr>
            <p:cNvPr id="20" name="TextBox 19">
              <a:extLst>
                <a:ext uri="{FF2B5EF4-FFF2-40B4-BE49-F238E27FC236}">
                  <a16:creationId xmlns:a16="http://schemas.microsoft.com/office/drawing/2014/main" id="{51BA3357-260B-4D58-9488-3C2F9BF9BCEE}"/>
                </a:ext>
              </a:extLst>
            </p:cNvPr>
            <p:cNvSpPr txBox="1"/>
            <p:nvPr/>
          </p:nvSpPr>
          <p:spPr>
            <a:xfrm>
              <a:off x="490748" y="6137380"/>
              <a:ext cx="3694886" cy="523220"/>
            </a:xfrm>
            <a:prstGeom prst="rect">
              <a:avLst/>
            </a:prstGeom>
            <a:noFill/>
          </p:spPr>
          <p:txBody>
            <a:bodyPr wrap="square" rtlCol="0">
              <a:spAutoFit/>
            </a:bodyPr>
            <a:lstStyle/>
            <a:p>
              <a:r>
                <a:rPr lang="en-US" sz="2800" dirty="0"/>
                <a:t>Wsanchez12345</a:t>
              </a:r>
              <a:endParaRPr lang="es-DO" sz="2800" dirty="0"/>
            </a:p>
          </p:txBody>
        </p:sp>
        <p:sp>
          <p:nvSpPr>
            <p:cNvPr id="21" name="TextBox 20">
              <a:extLst>
                <a:ext uri="{FF2B5EF4-FFF2-40B4-BE49-F238E27FC236}">
                  <a16:creationId xmlns:a16="http://schemas.microsoft.com/office/drawing/2014/main" id="{FD2A76F7-FD88-4E9F-B32D-CAFA5EB45B46}"/>
                </a:ext>
              </a:extLst>
            </p:cNvPr>
            <p:cNvSpPr txBox="1"/>
            <p:nvPr/>
          </p:nvSpPr>
          <p:spPr>
            <a:xfrm>
              <a:off x="516964" y="5579356"/>
              <a:ext cx="5312871" cy="523220"/>
            </a:xfrm>
            <a:prstGeom prst="rect">
              <a:avLst/>
            </a:prstGeom>
            <a:noFill/>
          </p:spPr>
          <p:txBody>
            <a:bodyPr wrap="square" rtlCol="0">
              <a:spAutoFit/>
            </a:bodyPr>
            <a:lstStyle/>
            <a:p>
              <a:r>
                <a:rPr lang="en-US" sz="2800" dirty="0"/>
                <a:t>wilton.sanchez@mseller.app</a:t>
              </a:r>
              <a:endParaRPr lang="es-DO" sz="2800" dirty="0"/>
            </a:p>
          </p:txBody>
        </p:sp>
      </p:grpSp>
      <p:cxnSp>
        <p:nvCxnSpPr>
          <p:cNvPr id="23" name="Straight Connector 22">
            <a:extLst>
              <a:ext uri="{FF2B5EF4-FFF2-40B4-BE49-F238E27FC236}">
                <a16:creationId xmlns:a16="http://schemas.microsoft.com/office/drawing/2014/main" id="{1382A9B4-9006-427C-9E20-169A8BBF3307}"/>
              </a:ext>
            </a:extLst>
          </p:cNvPr>
          <p:cNvCxnSpPr/>
          <p:nvPr/>
        </p:nvCxnSpPr>
        <p:spPr>
          <a:xfrm flipV="1">
            <a:off x="120202" y="1519646"/>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E1D05C-9F52-4088-8F3F-EAEC451356AE}"/>
              </a:ext>
            </a:extLst>
          </p:cNvPr>
          <p:cNvCxnSpPr/>
          <p:nvPr/>
        </p:nvCxnSpPr>
        <p:spPr>
          <a:xfrm flipV="1">
            <a:off x="155350" y="539703"/>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FDC2B5-E712-4D8E-BC47-B889A099408A}"/>
              </a:ext>
            </a:extLst>
          </p:cNvPr>
          <p:cNvCxnSpPr/>
          <p:nvPr/>
        </p:nvCxnSpPr>
        <p:spPr>
          <a:xfrm flipV="1">
            <a:off x="120202" y="2855659"/>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306354-1F58-48BE-BFBA-48B55C583BA8}"/>
              </a:ext>
            </a:extLst>
          </p:cNvPr>
          <p:cNvCxnSpPr/>
          <p:nvPr/>
        </p:nvCxnSpPr>
        <p:spPr>
          <a:xfrm flipV="1">
            <a:off x="120202" y="4190357"/>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A7B945-5CEB-417B-A4B5-87D9D353F115}"/>
              </a:ext>
            </a:extLst>
          </p:cNvPr>
          <p:cNvCxnSpPr/>
          <p:nvPr/>
        </p:nvCxnSpPr>
        <p:spPr>
          <a:xfrm flipV="1">
            <a:off x="87011" y="5388747"/>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970F8F-3401-4128-9433-453DA9FBCCF6}"/>
              </a:ext>
            </a:extLst>
          </p:cNvPr>
          <p:cNvCxnSpPr/>
          <p:nvPr/>
        </p:nvCxnSpPr>
        <p:spPr>
          <a:xfrm flipV="1">
            <a:off x="-24196" y="6634921"/>
            <a:ext cx="11951594" cy="74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CA2822-212B-4CB1-9413-797EDF719BD1}"/>
              </a:ext>
            </a:extLst>
          </p:cNvPr>
          <p:cNvCxnSpPr>
            <a:cxnSpLocks/>
          </p:cNvCxnSpPr>
          <p:nvPr/>
        </p:nvCxnSpPr>
        <p:spPr>
          <a:xfrm flipH="1">
            <a:off x="5563673" y="614373"/>
            <a:ext cx="21351" cy="6109072"/>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94D7AEA-31D6-4E1A-BB7E-58F2CF76536B}"/>
              </a:ext>
            </a:extLst>
          </p:cNvPr>
          <p:cNvSpPr txBox="1"/>
          <p:nvPr/>
        </p:nvSpPr>
        <p:spPr>
          <a:xfrm>
            <a:off x="3288298" y="13457"/>
            <a:ext cx="4593451" cy="584775"/>
          </a:xfrm>
          <a:prstGeom prst="rect">
            <a:avLst/>
          </a:prstGeom>
          <a:noFill/>
        </p:spPr>
        <p:txBody>
          <a:bodyPr wrap="square" rtlCol="0">
            <a:spAutoFit/>
          </a:bodyPr>
          <a:lstStyle/>
          <a:p>
            <a:pPr algn="ctr"/>
            <a:r>
              <a:rPr lang="en-US" sz="3200" b="1" dirty="0">
                <a:solidFill>
                  <a:srgbClr val="005FBE"/>
                </a:solidFill>
              </a:rPr>
              <a:t>Ejemplos </a:t>
            </a:r>
            <a:endParaRPr lang="es-DO" sz="3200" b="1" dirty="0">
              <a:solidFill>
                <a:srgbClr val="005FBE"/>
              </a:solidFill>
            </a:endParaRPr>
          </a:p>
        </p:txBody>
      </p:sp>
    </p:spTree>
    <p:extLst>
      <p:ext uri="{BB962C8B-B14F-4D97-AF65-F5344CB8AC3E}">
        <p14:creationId xmlns:p14="http://schemas.microsoft.com/office/powerpoint/2010/main" val="1522487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D14F13-9CEA-4BF9-BF71-DA5E2A889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925" y="0"/>
            <a:ext cx="5103466" cy="6858000"/>
          </a:xfrm>
          <a:prstGeom prst="rect">
            <a:avLst/>
          </a:prstGeom>
        </p:spPr>
      </p:pic>
      <p:sp>
        <p:nvSpPr>
          <p:cNvPr id="4" name="TextBox 3">
            <a:extLst>
              <a:ext uri="{FF2B5EF4-FFF2-40B4-BE49-F238E27FC236}">
                <a16:creationId xmlns:a16="http://schemas.microsoft.com/office/drawing/2014/main" id="{C5160A83-D82A-49DA-8EDF-D131FD4C6B44}"/>
              </a:ext>
            </a:extLst>
          </p:cNvPr>
          <p:cNvSpPr txBox="1"/>
          <p:nvPr/>
        </p:nvSpPr>
        <p:spPr>
          <a:xfrm>
            <a:off x="194256" y="251737"/>
            <a:ext cx="6362164" cy="1107996"/>
          </a:xfrm>
          <a:prstGeom prst="rect">
            <a:avLst/>
          </a:prstGeom>
          <a:noFill/>
        </p:spPr>
        <p:txBody>
          <a:bodyPr wrap="square" rtlCol="0">
            <a:spAutoFit/>
          </a:bodyPr>
          <a:lstStyle/>
          <a:p>
            <a:pPr algn="just"/>
            <a:r>
              <a:rPr lang="en-US" sz="2200" dirty="0"/>
              <a:t>Al iniciar la aplicacion, veremos una pantalla como esta donde tendremos el perfil del titular, la empresa, la foto del vendedor, y los dias transcurridos del mes.</a:t>
            </a:r>
            <a:endParaRPr lang="es-DO" sz="2200" dirty="0"/>
          </a:p>
        </p:txBody>
      </p:sp>
      <p:sp>
        <p:nvSpPr>
          <p:cNvPr id="5" name="TextBox 4">
            <a:extLst>
              <a:ext uri="{FF2B5EF4-FFF2-40B4-BE49-F238E27FC236}">
                <a16:creationId xmlns:a16="http://schemas.microsoft.com/office/drawing/2014/main" id="{F03FAE0A-4026-4EB6-9AFB-456EB3B2A982}"/>
              </a:ext>
            </a:extLst>
          </p:cNvPr>
          <p:cNvSpPr txBox="1"/>
          <p:nvPr/>
        </p:nvSpPr>
        <p:spPr>
          <a:xfrm>
            <a:off x="118056" y="1589759"/>
            <a:ext cx="6514564" cy="1569660"/>
          </a:xfrm>
          <a:prstGeom prst="rect">
            <a:avLst/>
          </a:prstGeom>
          <a:noFill/>
        </p:spPr>
        <p:txBody>
          <a:bodyPr wrap="square" rtlCol="0">
            <a:spAutoFit/>
          </a:bodyPr>
          <a:lstStyle/>
          <a:p>
            <a:pPr algn="just"/>
            <a:r>
              <a:rPr lang="en-US" sz="2400" dirty="0"/>
              <a:t>Tendremos unas tarjetas con algunas informaciones como: </a:t>
            </a:r>
            <a:r>
              <a:rPr lang="en-US" sz="2400" b="1" dirty="0"/>
              <a:t>Facturas Vencidas, Monto de Ventas a la Fecha, Ventas Mes Anterior, CXC Vencidas, Cobros a la Fecha, Cobros Mes Anterior. </a:t>
            </a:r>
            <a:endParaRPr lang="es-DO" sz="2400" b="1" dirty="0"/>
          </a:p>
        </p:txBody>
      </p:sp>
      <p:sp>
        <p:nvSpPr>
          <p:cNvPr id="6" name="Arrow: Right 5">
            <a:extLst>
              <a:ext uri="{FF2B5EF4-FFF2-40B4-BE49-F238E27FC236}">
                <a16:creationId xmlns:a16="http://schemas.microsoft.com/office/drawing/2014/main" id="{C986F722-0FDB-4FAD-A47E-DD41D826AC97}"/>
              </a:ext>
            </a:extLst>
          </p:cNvPr>
          <p:cNvSpPr/>
          <p:nvPr/>
        </p:nvSpPr>
        <p:spPr>
          <a:xfrm>
            <a:off x="6785020" y="386366"/>
            <a:ext cx="1725124" cy="41212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7" name="TextBox 6">
            <a:extLst>
              <a:ext uri="{FF2B5EF4-FFF2-40B4-BE49-F238E27FC236}">
                <a16:creationId xmlns:a16="http://schemas.microsoft.com/office/drawing/2014/main" id="{394DD351-6BCE-4430-AC45-3AFAF3B2448F}"/>
              </a:ext>
            </a:extLst>
          </p:cNvPr>
          <p:cNvSpPr txBox="1"/>
          <p:nvPr/>
        </p:nvSpPr>
        <p:spPr>
          <a:xfrm>
            <a:off x="149825" y="3698582"/>
            <a:ext cx="6514564" cy="2677656"/>
          </a:xfrm>
          <a:prstGeom prst="rect">
            <a:avLst/>
          </a:prstGeom>
          <a:noFill/>
        </p:spPr>
        <p:txBody>
          <a:bodyPr wrap="square" rtlCol="0">
            <a:spAutoFit/>
          </a:bodyPr>
          <a:lstStyle/>
          <a:p>
            <a:pPr algn="just"/>
            <a:r>
              <a:rPr lang="en-US" sz="2400" dirty="0"/>
              <a:t>En la siguiente tarjetas tendremos el icono de la nube para sincronizar todo, todos los dias antes de irse a la jornada de ventas, el icono del maletin que es para enviar los pedidos o las ordines, el icono del Simbolo de dinero $ para enviar los cobros, el icono de actualizer clientes, actualizer facturas, actualizer productos.</a:t>
            </a:r>
            <a:endParaRPr lang="es-DO" sz="2400" b="1" dirty="0"/>
          </a:p>
        </p:txBody>
      </p:sp>
      <p:sp>
        <p:nvSpPr>
          <p:cNvPr id="8" name="Arrow: Right 7">
            <a:extLst>
              <a:ext uri="{FF2B5EF4-FFF2-40B4-BE49-F238E27FC236}">
                <a16:creationId xmlns:a16="http://schemas.microsoft.com/office/drawing/2014/main" id="{54D704EF-C27B-4BB6-B510-5CF95516A5E3}"/>
              </a:ext>
            </a:extLst>
          </p:cNvPr>
          <p:cNvSpPr/>
          <p:nvPr/>
        </p:nvSpPr>
        <p:spPr>
          <a:xfrm>
            <a:off x="6830525" y="1844417"/>
            <a:ext cx="724759" cy="41212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9" name="Rectangle 8">
            <a:extLst>
              <a:ext uri="{FF2B5EF4-FFF2-40B4-BE49-F238E27FC236}">
                <a16:creationId xmlns:a16="http://schemas.microsoft.com/office/drawing/2014/main" id="{C2108750-AA5B-447A-B5A3-484CD0D53512}"/>
              </a:ext>
            </a:extLst>
          </p:cNvPr>
          <p:cNvSpPr/>
          <p:nvPr/>
        </p:nvSpPr>
        <p:spPr>
          <a:xfrm>
            <a:off x="7552493" y="1359733"/>
            <a:ext cx="3948341" cy="1151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Rectangle 9">
            <a:extLst>
              <a:ext uri="{FF2B5EF4-FFF2-40B4-BE49-F238E27FC236}">
                <a16:creationId xmlns:a16="http://schemas.microsoft.com/office/drawing/2014/main" id="{C2DC31C5-F2EF-4D63-A7D8-3948A14A0E13}"/>
              </a:ext>
            </a:extLst>
          </p:cNvPr>
          <p:cNvSpPr/>
          <p:nvPr/>
        </p:nvSpPr>
        <p:spPr>
          <a:xfrm>
            <a:off x="8205879" y="3295289"/>
            <a:ext cx="2641567" cy="2023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Rectangle 10">
            <a:extLst>
              <a:ext uri="{FF2B5EF4-FFF2-40B4-BE49-F238E27FC236}">
                <a16:creationId xmlns:a16="http://schemas.microsoft.com/office/drawing/2014/main" id="{0966FED3-AFFB-44A4-B3CE-E3235415C8EB}"/>
              </a:ext>
            </a:extLst>
          </p:cNvPr>
          <p:cNvSpPr/>
          <p:nvPr/>
        </p:nvSpPr>
        <p:spPr>
          <a:xfrm>
            <a:off x="8416820" y="78002"/>
            <a:ext cx="1770370" cy="1281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37965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D4D95-7745-4537-A777-2B79D1424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925" y="0"/>
            <a:ext cx="5103466" cy="6858000"/>
          </a:xfrm>
          <a:prstGeom prst="rect">
            <a:avLst/>
          </a:prstGeom>
        </p:spPr>
      </p:pic>
      <p:sp>
        <p:nvSpPr>
          <p:cNvPr id="3" name="Rectangle 2">
            <a:extLst>
              <a:ext uri="{FF2B5EF4-FFF2-40B4-BE49-F238E27FC236}">
                <a16:creationId xmlns:a16="http://schemas.microsoft.com/office/drawing/2014/main" id="{701310FB-997F-4607-9BBA-BCC85F6F1992}"/>
              </a:ext>
            </a:extLst>
          </p:cNvPr>
          <p:cNvSpPr/>
          <p:nvPr/>
        </p:nvSpPr>
        <p:spPr>
          <a:xfrm>
            <a:off x="11603865" y="90881"/>
            <a:ext cx="482526" cy="13773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5" name="Straight Arrow Connector 4">
            <a:extLst>
              <a:ext uri="{FF2B5EF4-FFF2-40B4-BE49-F238E27FC236}">
                <a16:creationId xmlns:a16="http://schemas.microsoft.com/office/drawing/2014/main" id="{9734823C-6103-421A-8662-346D3A5A9A9C}"/>
              </a:ext>
            </a:extLst>
          </p:cNvPr>
          <p:cNvCxnSpPr>
            <a:cxnSpLocks/>
            <a:endCxn id="3" idx="1"/>
          </p:cNvCxnSpPr>
          <p:nvPr/>
        </p:nvCxnSpPr>
        <p:spPr>
          <a:xfrm flipV="1">
            <a:off x="6652366" y="779537"/>
            <a:ext cx="4951499" cy="23789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A17ADEF-B190-48E1-A783-55184F7F0748}"/>
              </a:ext>
            </a:extLst>
          </p:cNvPr>
          <p:cNvSpPr txBox="1"/>
          <p:nvPr/>
        </p:nvSpPr>
        <p:spPr>
          <a:xfrm>
            <a:off x="257578" y="193912"/>
            <a:ext cx="6394788" cy="1938992"/>
          </a:xfrm>
          <a:prstGeom prst="rect">
            <a:avLst/>
          </a:prstGeom>
          <a:noFill/>
        </p:spPr>
        <p:txBody>
          <a:bodyPr wrap="square" rtlCol="0">
            <a:spAutoFit/>
          </a:bodyPr>
          <a:lstStyle/>
          <a:p>
            <a:pPr algn="just"/>
            <a:r>
              <a:rPr lang="en-US" sz="2000" dirty="0"/>
              <a:t>Tendremos este apartado con algunos iconos, donde podremos activar el uso de Voz, para buscar y llamar algunas funcionalidades, como por ejemplo llamar un cliente, un productos, etc, esto lo veremos cuando este mas Avanzado en el uso de la App. Tambien vemos un icono de actualizer, y uno en rojo para salir de la app.</a:t>
            </a:r>
            <a:endParaRPr lang="es-DO" sz="2000" dirty="0"/>
          </a:p>
        </p:txBody>
      </p:sp>
      <p:sp>
        <p:nvSpPr>
          <p:cNvPr id="8" name="TextBox 7">
            <a:extLst>
              <a:ext uri="{FF2B5EF4-FFF2-40B4-BE49-F238E27FC236}">
                <a16:creationId xmlns:a16="http://schemas.microsoft.com/office/drawing/2014/main" id="{6C39175D-2762-46FC-80BC-8026AA343B17}"/>
              </a:ext>
            </a:extLst>
          </p:cNvPr>
          <p:cNvSpPr txBox="1"/>
          <p:nvPr/>
        </p:nvSpPr>
        <p:spPr>
          <a:xfrm>
            <a:off x="257577" y="3369477"/>
            <a:ext cx="6394789" cy="2246769"/>
          </a:xfrm>
          <a:prstGeom prst="rect">
            <a:avLst/>
          </a:prstGeom>
          <a:noFill/>
        </p:spPr>
        <p:txBody>
          <a:bodyPr wrap="square" rtlCol="0">
            <a:spAutoFit/>
          </a:bodyPr>
          <a:lstStyle/>
          <a:p>
            <a:pPr algn="just"/>
            <a:r>
              <a:rPr lang="en-US" sz="2000" dirty="0"/>
              <a:t>Aqui en esta zona, veremos algunos datos como por ejemplo la version de la app, que a la fecha todas deberan tener ese mismo numero: 3.0.19, y la misma ira cambiado segun se vallan agregando nuevas modalidades, o corrigiendo fallos. Al otro extremo a la derecha veremos la ultima vez que has sincronizado y la hora, la cual saldra en los reports de los supervisors, y gerentes.</a:t>
            </a:r>
            <a:endParaRPr lang="es-DO" sz="2000" dirty="0"/>
          </a:p>
        </p:txBody>
      </p:sp>
      <p:sp>
        <p:nvSpPr>
          <p:cNvPr id="9" name="Rectangle 8">
            <a:extLst>
              <a:ext uri="{FF2B5EF4-FFF2-40B4-BE49-F238E27FC236}">
                <a16:creationId xmlns:a16="http://schemas.microsoft.com/office/drawing/2014/main" id="{8FA4B408-090B-4539-BD1A-19F1BA20C496}"/>
              </a:ext>
            </a:extLst>
          </p:cNvPr>
          <p:cNvSpPr/>
          <p:nvPr/>
        </p:nvSpPr>
        <p:spPr>
          <a:xfrm>
            <a:off x="6982925" y="6233379"/>
            <a:ext cx="5103466" cy="2378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0" name="Straight Arrow Connector 9">
            <a:extLst>
              <a:ext uri="{FF2B5EF4-FFF2-40B4-BE49-F238E27FC236}">
                <a16:creationId xmlns:a16="http://schemas.microsoft.com/office/drawing/2014/main" id="{3629B2C3-3DFC-4595-B229-B80E3EC9C5E9}"/>
              </a:ext>
            </a:extLst>
          </p:cNvPr>
          <p:cNvCxnSpPr>
            <a:cxnSpLocks/>
            <a:endCxn id="9" idx="1"/>
          </p:cNvCxnSpPr>
          <p:nvPr/>
        </p:nvCxnSpPr>
        <p:spPr>
          <a:xfrm>
            <a:off x="6590978" y="5443153"/>
            <a:ext cx="391947" cy="90917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953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971C97-0220-41E6-A661-D502F6C2A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925" y="0"/>
            <a:ext cx="5103466" cy="6858000"/>
          </a:xfrm>
          <a:prstGeom prst="rect">
            <a:avLst/>
          </a:prstGeom>
        </p:spPr>
      </p:pic>
      <p:sp>
        <p:nvSpPr>
          <p:cNvPr id="3" name="Rectangle 2">
            <a:extLst>
              <a:ext uri="{FF2B5EF4-FFF2-40B4-BE49-F238E27FC236}">
                <a16:creationId xmlns:a16="http://schemas.microsoft.com/office/drawing/2014/main" id="{03ACAF3F-1F8E-48C5-ADA2-74E8A7AF233C}"/>
              </a:ext>
            </a:extLst>
          </p:cNvPr>
          <p:cNvSpPr/>
          <p:nvPr/>
        </p:nvSpPr>
        <p:spPr>
          <a:xfrm>
            <a:off x="6982925" y="6490957"/>
            <a:ext cx="5103466" cy="367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4" name="Straight Arrow Connector 3">
            <a:extLst>
              <a:ext uri="{FF2B5EF4-FFF2-40B4-BE49-F238E27FC236}">
                <a16:creationId xmlns:a16="http://schemas.microsoft.com/office/drawing/2014/main" id="{94431608-743A-462F-81F2-D355C5F0BAB4}"/>
              </a:ext>
            </a:extLst>
          </p:cNvPr>
          <p:cNvCxnSpPr>
            <a:cxnSpLocks/>
            <a:stCxn id="6" idx="3"/>
            <a:endCxn id="3" idx="1"/>
          </p:cNvCxnSpPr>
          <p:nvPr/>
        </p:nvCxnSpPr>
        <p:spPr>
          <a:xfrm>
            <a:off x="6658377" y="1303689"/>
            <a:ext cx="324548" cy="537079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19A5D75F-6CE4-496E-85A8-C5DEA0F9B93A}"/>
              </a:ext>
            </a:extLst>
          </p:cNvPr>
          <p:cNvSpPr txBox="1"/>
          <p:nvPr/>
        </p:nvSpPr>
        <p:spPr>
          <a:xfrm>
            <a:off x="105609" y="180304"/>
            <a:ext cx="6552768" cy="2246769"/>
          </a:xfrm>
          <a:prstGeom prst="rect">
            <a:avLst/>
          </a:prstGeom>
          <a:noFill/>
        </p:spPr>
        <p:txBody>
          <a:bodyPr wrap="square" rtlCol="0">
            <a:spAutoFit/>
          </a:bodyPr>
          <a:lstStyle/>
          <a:p>
            <a:pPr algn="just"/>
            <a:r>
              <a:rPr lang="en-US" sz="2000" dirty="0"/>
              <a:t>En esta seccion veremos aqui los iconos con los cuales vamos a trabajar a Diario. En este caso el primer icono quie tenemos en esta parte baja de la Pantalla y que se despliga de izquierda a derecha es el Inicio, donde estamos actualmente en la pantalla principal, la cual nos muestra esas opciones que vemos en tarjetas, y que esta actualmente activa esa pantalla porque vemos el icono en color Azul.</a:t>
            </a:r>
            <a:endParaRPr lang="es-DO" sz="2000" dirty="0"/>
          </a:p>
        </p:txBody>
      </p:sp>
      <p:sp>
        <p:nvSpPr>
          <p:cNvPr id="7" name="TextBox 6">
            <a:extLst>
              <a:ext uri="{FF2B5EF4-FFF2-40B4-BE49-F238E27FC236}">
                <a16:creationId xmlns:a16="http://schemas.microsoft.com/office/drawing/2014/main" id="{F5E58C17-D625-4B5E-B41B-F9A644EE9EA1}"/>
              </a:ext>
            </a:extLst>
          </p:cNvPr>
          <p:cNvSpPr txBox="1"/>
          <p:nvPr/>
        </p:nvSpPr>
        <p:spPr>
          <a:xfrm>
            <a:off x="105608" y="2691063"/>
            <a:ext cx="6447159" cy="2246769"/>
          </a:xfrm>
          <a:prstGeom prst="rect">
            <a:avLst/>
          </a:prstGeom>
          <a:noFill/>
        </p:spPr>
        <p:txBody>
          <a:bodyPr wrap="square" rtlCol="0">
            <a:spAutoFit/>
          </a:bodyPr>
          <a:lstStyle/>
          <a:p>
            <a:pPr algn="just"/>
            <a:r>
              <a:rPr lang="en-US" sz="2000" dirty="0"/>
              <a:t>El sgundo icono que vemos es el de cliente, el cual tendra todos los clientes listado de acuerdo al orden que se visitan sean estos seminal o quincenal, y en el orden de visita que ustedes han asignado segun el rutero, alli Tambien les saldran los clientes listados desde el primer dia de la semana que es lunes, hasta el sabado, y que Tambien podran ver todos.</a:t>
            </a:r>
            <a:endParaRPr lang="es-DO" sz="2000" dirty="0"/>
          </a:p>
        </p:txBody>
      </p:sp>
      <p:pic>
        <p:nvPicPr>
          <p:cNvPr id="10" name="Picture 9">
            <a:extLst>
              <a:ext uri="{FF2B5EF4-FFF2-40B4-BE49-F238E27FC236}">
                <a16:creationId xmlns:a16="http://schemas.microsoft.com/office/drawing/2014/main" id="{D8D7339C-1F23-47BA-BC10-3DF30EC8D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97" y="5234983"/>
            <a:ext cx="6394980" cy="1439496"/>
          </a:xfrm>
          <a:prstGeom prst="rect">
            <a:avLst/>
          </a:prstGeom>
        </p:spPr>
      </p:pic>
      <p:sp>
        <p:nvSpPr>
          <p:cNvPr id="11" name="Oval 10">
            <a:extLst>
              <a:ext uri="{FF2B5EF4-FFF2-40B4-BE49-F238E27FC236}">
                <a16:creationId xmlns:a16="http://schemas.microsoft.com/office/drawing/2014/main" id="{89ADDF77-A85C-4048-B385-579E73B3DC2B}"/>
              </a:ext>
            </a:extLst>
          </p:cNvPr>
          <p:cNvSpPr/>
          <p:nvPr/>
        </p:nvSpPr>
        <p:spPr>
          <a:xfrm>
            <a:off x="7688686" y="6452317"/>
            <a:ext cx="450761" cy="444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826061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C290A2-FCA3-4929-8348-8B3464A3204C}"/>
              </a:ext>
            </a:extLst>
          </p:cNvPr>
          <p:cNvPicPr>
            <a:picLocks noChangeAspect="1"/>
          </p:cNvPicPr>
          <p:nvPr/>
        </p:nvPicPr>
        <p:blipFill rotWithShape="1">
          <a:blip r:embed="rId2">
            <a:extLst>
              <a:ext uri="{28A0092B-C50C-407E-A947-70E740481C1C}">
                <a14:useLocalDpi xmlns:a14="http://schemas.microsoft.com/office/drawing/2010/main" val="0"/>
              </a:ext>
            </a:extLst>
          </a:blip>
          <a:srcRect l="489" r="-1"/>
          <a:stretch/>
        </p:blipFill>
        <p:spPr>
          <a:xfrm>
            <a:off x="6980349" y="0"/>
            <a:ext cx="5107964" cy="6858000"/>
          </a:xfrm>
          <a:prstGeom prst="rect">
            <a:avLst/>
          </a:prstGeom>
        </p:spPr>
      </p:pic>
      <p:sp>
        <p:nvSpPr>
          <p:cNvPr id="10" name="Oval 9">
            <a:extLst>
              <a:ext uri="{FF2B5EF4-FFF2-40B4-BE49-F238E27FC236}">
                <a16:creationId xmlns:a16="http://schemas.microsoft.com/office/drawing/2014/main" id="{B8E54D08-1D6C-43D5-81D9-FA1C18DEEE77}"/>
              </a:ext>
            </a:extLst>
          </p:cNvPr>
          <p:cNvSpPr/>
          <p:nvPr/>
        </p:nvSpPr>
        <p:spPr>
          <a:xfrm>
            <a:off x="8319751" y="6413679"/>
            <a:ext cx="450761" cy="444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1" name="TextBox 10">
            <a:extLst>
              <a:ext uri="{FF2B5EF4-FFF2-40B4-BE49-F238E27FC236}">
                <a16:creationId xmlns:a16="http://schemas.microsoft.com/office/drawing/2014/main" id="{48A82473-2C1E-40D4-AD84-ADD52F784D43}"/>
              </a:ext>
            </a:extLst>
          </p:cNvPr>
          <p:cNvSpPr txBox="1"/>
          <p:nvPr/>
        </p:nvSpPr>
        <p:spPr>
          <a:xfrm>
            <a:off x="231820" y="257577"/>
            <a:ext cx="6272011" cy="1754326"/>
          </a:xfrm>
          <a:prstGeom prst="rect">
            <a:avLst/>
          </a:prstGeom>
          <a:noFill/>
        </p:spPr>
        <p:txBody>
          <a:bodyPr wrap="square" rtlCol="0">
            <a:spAutoFit/>
          </a:bodyPr>
          <a:lstStyle/>
          <a:p>
            <a:pPr algn="just"/>
            <a:r>
              <a:rPr lang="en-US" dirty="0"/>
              <a:t>Aqui en pedidos veremos esta pantalla, donde podremos escoger un cliente para realizarlo un pedidos de los que tenemos en nuestra lista de pedidos, en este caso, le damos a uno de ellos, y luego nos saldra un mensaje indicandonos si estamos en ese lugar del cliente o no, dependiendo le das si o no, y se guardaran la geolocalizacion de ese momento.</a:t>
            </a:r>
            <a:endParaRPr lang="es-DO" dirty="0"/>
          </a:p>
        </p:txBody>
      </p:sp>
      <p:pic>
        <p:nvPicPr>
          <p:cNvPr id="13" name="Picture 12">
            <a:extLst>
              <a:ext uri="{FF2B5EF4-FFF2-40B4-BE49-F238E27FC236}">
                <a16:creationId xmlns:a16="http://schemas.microsoft.com/office/drawing/2014/main" id="{7390E295-B142-4333-9E49-FF2315FEE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936" y="2199326"/>
            <a:ext cx="4579284" cy="3862679"/>
          </a:xfrm>
          <a:prstGeom prst="rect">
            <a:avLst/>
          </a:prstGeom>
        </p:spPr>
      </p:pic>
    </p:spTree>
    <p:extLst>
      <p:ext uri="{BB962C8B-B14F-4D97-AF65-F5344CB8AC3E}">
        <p14:creationId xmlns:p14="http://schemas.microsoft.com/office/powerpoint/2010/main" val="89730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EB558-B841-46B1-BACE-1C0FAB34B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383" y="251637"/>
            <a:ext cx="3912894" cy="855945"/>
          </a:xfrm>
          <a:prstGeom prst="rect">
            <a:avLst/>
          </a:prstGeom>
        </p:spPr>
      </p:pic>
      <p:sp>
        <p:nvSpPr>
          <p:cNvPr id="4" name="TextBox 3">
            <a:extLst>
              <a:ext uri="{FF2B5EF4-FFF2-40B4-BE49-F238E27FC236}">
                <a16:creationId xmlns:a16="http://schemas.microsoft.com/office/drawing/2014/main" id="{5FD5E0B5-0D94-4151-A094-447176B01655}"/>
              </a:ext>
            </a:extLst>
          </p:cNvPr>
          <p:cNvSpPr txBox="1"/>
          <p:nvPr/>
        </p:nvSpPr>
        <p:spPr>
          <a:xfrm>
            <a:off x="360609" y="1944710"/>
            <a:ext cx="6400227" cy="4524315"/>
          </a:xfrm>
          <a:prstGeom prst="rect">
            <a:avLst/>
          </a:prstGeom>
          <a:noFill/>
        </p:spPr>
        <p:txBody>
          <a:bodyPr wrap="square" rtlCol="0">
            <a:spAutoFit/>
          </a:bodyPr>
          <a:lstStyle/>
          <a:p>
            <a:pPr algn="ctr"/>
            <a:r>
              <a:rPr lang="en-US" sz="3600" dirty="0"/>
              <a:t>Luego vamos aqui a este boton y nos saldran todos los productos,  listados por orden alfabetico,  pero Tambien si le damos al lado del icono con la Estrella Roja,   </a:t>
            </a:r>
            <a:r>
              <a:rPr lang="en-US" sz="3600" b="1" dirty="0"/>
              <a:t>en la caja Blanca que dice (</a:t>
            </a:r>
            <a:r>
              <a:rPr lang="en-US" sz="3600" b="1" dirty="0">
                <a:highlight>
                  <a:srgbClr val="FFFF00"/>
                </a:highlight>
              </a:rPr>
              <a:t>Filtro por Linea de Productos</a:t>
            </a:r>
            <a:r>
              <a:rPr lang="en-US" sz="3600" b="1" dirty="0"/>
              <a:t>), </a:t>
            </a:r>
            <a:r>
              <a:rPr lang="en-US" sz="3600" dirty="0"/>
              <a:t>nos saldra mas abajo </a:t>
            </a:r>
            <a:r>
              <a:rPr lang="en-US" sz="3600" b="1" dirty="0">
                <a:highlight>
                  <a:srgbClr val="00FF00"/>
                </a:highlight>
              </a:rPr>
              <a:t>por familia.</a:t>
            </a:r>
            <a:endParaRPr lang="es-DO" sz="3600" b="1" dirty="0">
              <a:highlight>
                <a:srgbClr val="00FF00"/>
              </a:highlight>
            </a:endParaRPr>
          </a:p>
        </p:txBody>
      </p:sp>
      <p:sp>
        <p:nvSpPr>
          <p:cNvPr id="12" name="Rectangle: Rounded Corners 11">
            <a:extLst>
              <a:ext uri="{FF2B5EF4-FFF2-40B4-BE49-F238E27FC236}">
                <a16:creationId xmlns:a16="http://schemas.microsoft.com/office/drawing/2014/main" id="{5FA738B7-AEC4-4F5A-8E62-727268E26BF1}"/>
              </a:ext>
            </a:extLst>
          </p:cNvPr>
          <p:cNvSpPr/>
          <p:nvPr/>
        </p:nvSpPr>
        <p:spPr>
          <a:xfrm>
            <a:off x="8544025" y="5361029"/>
            <a:ext cx="1983346" cy="7821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3" name="Straight Arrow Connector 12">
            <a:extLst>
              <a:ext uri="{FF2B5EF4-FFF2-40B4-BE49-F238E27FC236}">
                <a16:creationId xmlns:a16="http://schemas.microsoft.com/office/drawing/2014/main" id="{1EA56B38-DCA0-4B79-B08F-AFCC1A4F4E6F}"/>
              </a:ext>
            </a:extLst>
          </p:cNvPr>
          <p:cNvCxnSpPr>
            <a:cxnSpLocks/>
          </p:cNvCxnSpPr>
          <p:nvPr/>
        </p:nvCxnSpPr>
        <p:spPr>
          <a:xfrm>
            <a:off x="6214056" y="5241701"/>
            <a:ext cx="2294609" cy="510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EF1CCDB-05F2-496B-8469-63CEA51620FD}"/>
              </a:ext>
            </a:extLst>
          </p:cNvPr>
          <p:cNvGrpSpPr/>
          <p:nvPr/>
        </p:nvGrpSpPr>
        <p:grpSpPr>
          <a:xfrm>
            <a:off x="7135751" y="225380"/>
            <a:ext cx="4794539" cy="6407239"/>
            <a:chOff x="7135751" y="225380"/>
            <a:chExt cx="4794539" cy="6407239"/>
          </a:xfrm>
        </p:grpSpPr>
        <p:pic>
          <p:nvPicPr>
            <p:cNvPr id="11" name="Picture 10">
              <a:extLst>
                <a:ext uri="{FF2B5EF4-FFF2-40B4-BE49-F238E27FC236}">
                  <a16:creationId xmlns:a16="http://schemas.microsoft.com/office/drawing/2014/main" id="{B3B8E8F1-3856-4BB6-8E21-1B1268159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751" y="225380"/>
              <a:ext cx="4794539" cy="6407239"/>
            </a:xfrm>
            <a:prstGeom prst="rect">
              <a:avLst/>
            </a:prstGeom>
          </p:spPr>
        </p:pic>
        <p:pic>
          <p:nvPicPr>
            <p:cNvPr id="19" name="Picture 18">
              <a:extLst>
                <a:ext uri="{FF2B5EF4-FFF2-40B4-BE49-F238E27FC236}">
                  <a16:creationId xmlns:a16="http://schemas.microsoft.com/office/drawing/2014/main" id="{A5614577-11A1-4A90-8B89-B7DEB77F5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751" y="714778"/>
              <a:ext cx="4789184" cy="283335"/>
            </a:xfrm>
            <a:prstGeom prst="rect">
              <a:avLst/>
            </a:prstGeom>
          </p:spPr>
        </p:pic>
      </p:grpSp>
      <p:cxnSp>
        <p:nvCxnSpPr>
          <p:cNvPr id="5" name="Straight Arrow Connector 4">
            <a:extLst>
              <a:ext uri="{FF2B5EF4-FFF2-40B4-BE49-F238E27FC236}">
                <a16:creationId xmlns:a16="http://schemas.microsoft.com/office/drawing/2014/main" id="{09D24E2A-C493-4012-ACC3-3C419B66ADC3}"/>
              </a:ext>
            </a:extLst>
          </p:cNvPr>
          <p:cNvCxnSpPr>
            <a:cxnSpLocks/>
          </p:cNvCxnSpPr>
          <p:nvPr/>
        </p:nvCxnSpPr>
        <p:spPr>
          <a:xfrm flipV="1">
            <a:off x="5926387" y="901524"/>
            <a:ext cx="2161545" cy="3915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D3D5DA8F-F685-4769-8959-6B43A4510B94}"/>
              </a:ext>
            </a:extLst>
          </p:cNvPr>
          <p:cNvSpPr/>
          <p:nvPr/>
        </p:nvSpPr>
        <p:spPr>
          <a:xfrm>
            <a:off x="7598535" y="618186"/>
            <a:ext cx="1854558" cy="37348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38754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F86B4-27EE-4A33-88F4-4291CC5FFD5F}"/>
              </a:ext>
            </a:extLst>
          </p:cNvPr>
          <p:cNvSpPr txBox="1"/>
          <p:nvPr/>
        </p:nvSpPr>
        <p:spPr>
          <a:xfrm>
            <a:off x="498518" y="2355537"/>
            <a:ext cx="11194961" cy="3754874"/>
          </a:xfrm>
          <a:prstGeom prst="rect">
            <a:avLst/>
          </a:prstGeom>
          <a:noFill/>
        </p:spPr>
        <p:txBody>
          <a:bodyPr wrap="square">
            <a:spAutoFit/>
          </a:bodyPr>
          <a:lstStyle/>
          <a:p>
            <a:pPr algn="ctr"/>
            <a:r>
              <a:rPr lang="es-DO" sz="3400" b="0" i="0" dirty="0">
                <a:effectLst/>
                <a:latin typeface="Open Sans" panose="020B0606030504020204" pitchFamily="34" charset="0"/>
              </a:rPr>
              <a:t>Aplicación de Ventas donde podremos gestionar informaciones fundamentales y realizar varios procesos como: </a:t>
            </a:r>
            <a:r>
              <a:rPr lang="es-DO" sz="3400" b="1" i="0" dirty="0">
                <a:effectLst/>
                <a:latin typeface="Open Sans" panose="020B0606030504020204" pitchFamily="34" charset="0"/>
              </a:rPr>
              <a:t>Rutas, Clientes y  Historial y Estatus de clientes, Creacion de Clientes Nuevos y </a:t>
            </a:r>
            <a:r>
              <a:rPr lang="es-DO" sz="3400" b="1" dirty="0">
                <a:latin typeface="Open Sans" panose="020B0606030504020204" pitchFamily="34" charset="0"/>
              </a:rPr>
              <a:t>creacion de </a:t>
            </a:r>
            <a:r>
              <a:rPr lang="es-DO" sz="3400" b="1" i="0" dirty="0">
                <a:effectLst/>
                <a:latin typeface="Open Sans" panose="020B0606030504020204" pitchFamily="34" charset="0"/>
              </a:rPr>
              <a:t>Pedidos </a:t>
            </a:r>
            <a:r>
              <a:rPr lang="es-DO" sz="3400" b="1" dirty="0">
                <a:latin typeface="Open Sans" panose="020B0606030504020204" pitchFamily="34" charset="0"/>
              </a:rPr>
              <a:t>inmediatos, Compra de Envase, </a:t>
            </a:r>
            <a:r>
              <a:rPr lang="es-DO" sz="3400" b="1" i="0" dirty="0">
                <a:effectLst/>
                <a:latin typeface="Open Sans" panose="020B0606030504020204" pitchFamily="34" charset="0"/>
              </a:rPr>
              <a:t>Consultas</a:t>
            </a:r>
            <a:r>
              <a:rPr lang="es-DO" sz="3400" b="1" dirty="0">
                <a:latin typeface="Open Sans" panose="020B0606030504020204" pitchFamily="34" charset="0"/>
              </a:rPr>
              <a:t> y </a:t>
            </a:r>
            <a:r>
              <a:rPr lang="es-DO" sz="3400" b="1" i="0" dirty="0">
                <a:effectLst/>
                <a:latin typeface="Open Sans" panose="020B0606030504020204" pitchFamily="34" charset="0"/>
              </a:rPr>
              <a:t>Creacion de Cobros, Consultas Productos, Precios, Inventarios, Estadísticas de Rendimiento y Metas</a:t>
            </a:r>
            <a:r>
              <a:rPr lang="es-DO" sz="3400" b="0" i="0" dirty="0">
                <a:effectLst/>
                <a:latin typeface="Open Sans" panose="020B0606030504020204" pitchFamily="34" charset="0"/>
              </a:rPr>
              <a:t>, etc.</a:t>
            </a:r>
            <a:endParaRPr lang="es-DO" sz="3400" dirty="0"/>
          </a:p>
        </p:txBody>
      </p:sp>
      <p:pic>
        <p:nvPicPr>
          <p:cNvPr id="4" name="Picture 4">
            <a:extLst>
              <a:ext uri="{FF2B5EF4-FFF2-40B4-BE49-F238E27FC236}">
                <a16:creationId xmlns:a16="http://schemas.microsoft.com/office/drawing/2014/main" id="{D94CD525-3277-4389-852D-2E893DD023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978"/>
          <a:stretch/>
        </p:blipFill>
        <p:spPr bwMode="auto">
          <a:xfrm>
            <a:off x="3591973" y="622239"/>
            <a:ext cx="5008052" cy="101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1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D35F61-7715-4A98-A608-71C1188CE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290" y="251637"/>
            <a:ext cx="4596767" cy="6239814"/>
          </a:xfrm>
          <a:prstGeom prst="rect">
            <a:avLst/>
          </a:prstGeom>
        </p:spPr>
      </p:pic>
      <p:sp>
        <p:nvSpPr>
          <p:cNvPr id="5" name="TextBox 4">
            <a:extLst>
              <a:ext uri="{FF2B5EF4-FFF2-40B4-BE49-F238E27FC236}">
                <a16:creationId xmlns:a16="http://schemas.microsoft.com/office/drawing/2014/main" id="{CC83B4F4-7FA1-4A01-B6B8-D41A6E2D0CED}"/>
              </a:ext>
            </a:extLst>
          </p:cNvPr>
          <p:cNvSpPr txBox="1"/>
          <p:nvPr/>
        </p:nvSpPr>
        <p:spPr>
          <a:xfrm>
            <a:off x="287694" y="455585"/>
            <a:ext cx="6674913" cy="2246769"/>
          </a:xfrm>
          <a:prstGeom prst="rect">
            <a:avLst/>
          </a:prstGeom>
          <a:noFill/>
        </p:spPr>
        <p:txBody>
          <a:bodyPr wrap="square" rtlCol="0">
            <a:spAutoFit/>
          </a:bodyPr>
          <a:lstStyle/>
          <a:p>
            <a:pPr algn="ctr"/>
            <a:r>
              <a:rPr lang="en-US" sz="2800" dirty="0"/>
              <a:t>Aqui Elegimos nuestro productos, por ejemplo en este caso voy a poner el aceite rista, en este caso ahora tenemos dos opciones, poner la cantidad en caja, o ponerlo en ristra.</a:t>
            </a:r>
            <a:endParaRPr lang="es-DO" sz="2800" dirty="0"/>
          </a:p>
        </p:txBody>
      </p:sp>
      <p:pic>
        <p:nvPicPr>
          <p:cNvPr id="6" name="Picture 5">
            <a:extLst>
              <a:ext uri="{FF2B5EF4-FFF2-40B4-BE49-F238E27FC236}">
                <a16:creationId xmlns:a16="http://schemas.microsoft.com/office/drawing/2014/main" id="{33E4C528-AC43-42D5-B22C-4D492C1D1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88" y="3033098"/>
            <a:ext cx="6773304" cy="1216930"/>
          </a:xfrm>
          <a:prstGeom prst="rect">
            <a:avLst/>
          </a:prstGeom>
        </p:spPr>
      </p:pic>
      <p:sp>
        <p:nvSpPr>
          <p:cNvPr id="7" name="TextBox 6">
            <a:extLst>
              <a:ext uri="{FF2B5EF4-FFF2-40B4-BE49-F238E27FC236}">
                <a16:creationId xmlns:a16="http://schemas.microsoft.com/office/drawing/2014/main" id="{16A39FBD-6277-4708-BE47-C624E22AF23A}"/>
              </a:ext>
            </a:extLst>
          </p:cNvPr>
          <p:cNvSpPr txBox="1"/>
          <p:nvPr/>
        </p:nvSpPr>
        <p:spPr>
          <a:xfrm>
            <a:off x="506634" y="4435896"/>
            <a:ext cx="6237032" cy="2246769"/>
          </a:xfrm>
          <a:prstGeom prst="rect">
            <a:avLst/>
          </a:prstGeom>
          <a:noFill/>
        </p:spPr>
        <p:txBody>
          <a:bodyPr wrap="square" rtlCol="0">
            <a:spAutoFit/>
          </a:bodyPr>
          <a:lstStyle/>
          <a:p>
            <a:pPr algn="ctr"/>
            <a:r>
              <a:rPr lang="en-US" sz="2800" dirty="0"/>
              <a:t>Como vemos aqui tenemos la opcion de Ristra (</a:t>
            </a:r>
            <a:r>
              <a:rPr lang="en-US" sz="2800" b="1" dirty="0">
                <a:highlight>
                  <a:srgbClr val="00FF00"/>
                </a:highlight>
              </a:rPr>
              <a:t>RS</a:t>
            </a:r>
            <a:r>
              <a:rPr lang="en-US" sz="2800" dirty="0"/>
              <a:t>) y Caja (</a:t>
            </a:r>
            <a:r>
              <a:rPr lang="en-US" sz="2800" b="1" dirty="0">
                <a:highlight>
                  <a:srgbClr val="00FF00"/>
                </a:highlight>
              </a:rPr>
              <a:t>CJ</a:t>
            </a:r>
            <a:r>
              <a:rPr lang="en-US" sz="2800" dirty="0"/>
              <a:t>), en este caso para ristra ya puedan colocar 1 ristra y el Sistema sabe que ya que son 12 unidades, 2 son 24, etc.</a:t>
            </a:r>
            <a:endParaRPr lang="es-DO" sz="2800" dirty="0"/>
          </a:p>
        </p:txBody>
      </p:sp>
    </p:spTree>
    <p:extLst>
      <p:ext uri="{BB962C8B-B14F-4D97-AF65-F5344CB8AC3E}">
        <p14:creationId xmlns:p14="http://schemas.microsoft.com/office/powerpoint/2010/main" val="3288677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9B7B4-609D-4EF0-9159-B7D7C972C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452" y="720989"/>
            <a:ext cx="9395876" cy="2291050"/>
          </a:xfrm>
          <a:prstGeom prst="rect">
            <a:avLst/>
          </a:prstGeom>
        </p:spPr>
      </p:pic>
      <p:sp>
        <p:nvSpPr>
          <p:cNvPr id="4" name="TextBox 3">
            <a:extLst>
              <a:ext uri="{FF2B5EF4-FFF2-40B4-BE49-F238E27FC236}">
                <a16:creationId xmlns:a16="http://schemas.microsoft.com/office/drawing/2014/main" id="{4175891D-5181-4855-8A7E-1E01EBFA67B3}"/>
              </a:ext>
            </a:extLst>
          </p:cNvPr>
          <p:cNvSpPr txBox="1"/>
          <p:nvPr/>
        </p:nvSpPr>
        <p:spPr>
          <a:xfrm>
            <a:off x="183186" y="74658"/>
            <a:ext cx="11768408" cy="646331"/>
          </a:xfrm>
          <a:prstGeom prst="rect">
            <a:avLst/>
          </a:prstGeom>
          <a:noFill/>
        </p:spPr>
        <p:txBody>
          <a:bodyPr wrap="square" rtlCol="0">
            <a:spAutoFit/>
          </a:bodyPr>
          <a:lstStyle/>
          <a:p>
            <a:pPr algn="just"/>
            <a:r>
              <a:rPr lang="en-US" dirty="0"/>
              <a:t>Ponemos la cantidad, y le damos al boton verde que dice agregar, y vamos a ver como nos coloca el precio sin ITBIS, y la descripcion del productos, </a:t>
            </a:r>
            <a:endParaRPr lang="es-DO" dirty="0"/>
          </a:p>
        </p:txBody>
      </p:sp>
      <p:pic>
        <p:nvPicPr>
          <p:cNvPr id="6" name="Picture 5">
            <a:extLst>
              <a:ext uri="{FF2B5EF4-FFF2-40B4-BE49-F238E27FC236}">
                <a16:creationId xmlns:a16="http://schemas.microsoft.com/office/drawing/2014/main" id="{446FB2D7-3C2E-4856-8E9B-9F762D7DE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005" y="4049493"/>
            <a:ext cx="6868484" cy="1448002"/>
          </a:xfrm>
          <a:prstGeom prst="rect">
            <a:avLst/>
          </a:prstGeom>
        </p:spPr>
      </p:pic>
      <p:sp>
        <p:nvSpPr>
          <p:cNvPr id="7" name="TextBox 6">
            <a:extLst>
              <a:ext uri="{FF2B5EF4-FFF2-40B4-BE49-F238E27FC236}">
                <a16:creationId xmlns:a16="http://schemas.microsoft.com/office/drawing/2014/main" id="{EA3058A8-934D-4969-8609-7C38BFA7E150}"/>
              </a:ext>
            </a:extLst>
          </p:cNvPr>
          <p:cNvSpPr txBox="1"/>
          <p:nvPr/>
        </p:nvSpPr>
        <p:spPr>
          <a:xfrm>
            <a:off x="261870" y="3206445"/>
            <a:ext cx="11668259" cy="923330"/>
          </a:xfrm>
          <a:prstGeom prst="rect">
            <a:avLst/>
          </a:prstGeom>
          <a:noFill/>
        </p:spPr>
        <p:txBody>
          <a:bodyPr wrap="square" rtlCol="0">
            <a:spAutoFit/>
          </a:bodyPr>
          <a:lstStyle/>
          <a:p>
            <a:pPr algn="just"/>
            <a:r>
              <a:rPr lang="en-US" dirty="0"/>
              <a:t>Podemos seguir colocando todos los productos que tenga el cliente seleccionamos, y al finalizer le damos al boton superior derecho, en la esquina de color verde, que dice regresar, y nos llevara a una pantalla donde esta el resumen de esa venta y el monto total del pedidos.</a:t>
            </a:r>
            <a:endParaRPr lang="es-DO" dirty="0"/>
          </a:p>
        </p:txBody>
      </p:sp>
      <p:pic>
        <p:nvPicPr>
          <p:cNvPr id="9" name="Picture 8">
            <a:extLst>
              <a:ext uri="{FF2B5EF4-FFF2-40B4-BE49-F238E27FC236}">
                <a16:creationId xmlns:a16="http://schemas.microsoft.com/office/drawing/2014/main" id="{26C9BD5C-D544-4E1A-BB24-6653C2CC4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994" y="5755958"/>
            <a:ext cx="7106642" cy="762106"/>
          </a:xfrm>
          <a:prstGeom prst="rect">
            <a:avLst/>
          </a:prstGeom>
        </p:spPr>
      </p:pic>
      <p:sp>
        <p:nvSpPr>
          <p:cNvPr id="10" name="TextBox 9">
            <a:extLst>
              <a:ext uri="{FF2B5EF4-FFF2-40B4-BE49-F238E27FC236}">
                <a16:creationId xmlns:a16="http://schemas.microsoft.com/office/drawing/2014/main" id="{0CAC9BF4-1F20-43AD-83C8-795416923532}"/>
              </a:ext>
            </a:extLst>
          </p:cNvPr>
          <p:cNvSpPr txBox="1"/>
          <p:nvPr/>
        </p:nvSpPr>
        <p:spPr>
          <a:xfrm>
            <a:off x="183186" y="5506550"/>
            <a:ext cx="3979572" cy="1200329"/>
          </a:xfrm>
          <a:prstGeom prst="rect">
            <a:avLst/>
          </a:prstGeom>
          <a:noFill/>
        </p:spPr>
        <p:txBody>
          <a:bodyPr wrap="square" rtlCol="0">
            <a:spAutoFit/>
          </a:bodyPr>
          <a:lstStyle/>
          <a:p>
            <a:pPr algn="just"/>
            <a:r>
              <a:rPr lang="en-US" dirty="0"/>
              <a:t>Aqui veremos marcados los productos que hayamos agregando en el carrito de compra y no ayuda con la cantidad que hemos agregando.</a:t>
            </a:r>
            <a:endParaRPr lang="es-DO" dirty="0"/>
          </a:p>
        </p:txBody>
      </p:sp>
      <p:sp>
        <p:nvSpPr>
          <p:cNvPr id="2" name="Rectangle: Rounded Corners 1">
            <a:extLst>
              <a:ext uri="{FF2B5EF4-FFF2-40B4-BE49-F238E27FC236}">
                <a16:creationId xmlns:a16="http://schemas.microsoft.com/office/drawing/2014/main" id="{CE47F096-C3D8-4095-B46D-3EA325F9970A}"/>
              </a:ext>
            </a:extLst>
          </p:cNvPr>
          <p:cNvSpPr/>
          <p:nvPr/>
        </p:nvSpPr>
        <p:spPr>
          <a:xfrm>
            <a:off x="1257300" y="1122053"/>
            <a:ext cx="1132609" cy="5611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9063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0E9A2-97BB-46C5-8283-69AB83115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348" y="0"/>
            <a:ext cx="5108652" cy="6858000"/>
          </a:xfrm>
          <a:prstGeom prst="rect">
            <a:avLst/>
          </a:prstGeom>
          <a:ln w="38100">
            <a:solidFill>
              <a:schemeClr val="tx1"/>
            </a:solidFill>
          </a:ln>
        </p:spPr>
      </p:pic>
      <p:sp>
        <p:nvSpPr>
          <p:cNvPr id="4" name="Rectangle 3">
            <a:extLst>
              <a:ext uri="{FF2B5EF4-FFF2-40B4-BE49-F238E27FC236}">
                <a16:creationId xmlns:a16="http://schemas.microsoft.com/office/drawing/2014/main" id="{C149742A-7161-40FB-8CC7-0073FD6332CB}"/>
              </a:ext>
            </a:extLst>
          </p:cNvPr>
          <p:cNvSpPr/>
          <p:nvPr/>
        </p:nvSpPr>
        <p:spPr>
          <a:xfrm>
            <a:off x="10908406" y="6053070"/>
            <a:ext cx="1283594" cy="553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17DB08B9-F64F-4DEB-8934-EABE4FA951EE}"/>
              </a:ext>
            </a:extLst>
          </p:cNvPr>
          <p:cNvSpPr/>
          <p:nvPr/>
        </p:nvSpPr>
        <p:spPr>
          <a:xfrm>
            <a:off x="6965324" y="1955442"/>
            <a:ext cx="5226676" cy="14735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angle 5">
            <a:extLst>
              <a:ext uri="{FF2B5EF4-FFF2-40B4-BE49-F238E27FC236}">
                <a16:creationId xmlns:a16="http://schemas.microsoft.com/office/drawing/2014/main" id="{C6468121-5A2C-449B-9A1F-B71855DC3B15}"/>
              </a:ext>
            </a:extLst>
          </p:cNvPr>
          <p:cNvSpPr/>
          <p:nvPr/>
        </p:nvSpPr>
        <p:spPr>
          <a:xfrm>
            <a:off x="10431856" y="484030"/>
            <a:ext cx="1053921" cy="400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p>
        </p:txBody>
      </p:sp>
      <p:sp>
        <p:nvSpPr>
          <p:cNvPr id="7" name="Rectangle 6">
            <a:extLst>
              <a:ext uri="{FF2B5EF4-FFF2-40B4-BE49-F238E27FC236}">
                <a16:creationId xmlns:a16="http://schemas.microsoft.com/office/drawing/2014/main" id="{1C500390-DE3E-4EB7-B083-BD0F55A6E730}"/>
              </a:ext>
            </a:extLst>
          </p:cNvPr>
          <p:cNvSpPr/>
          <p:nvPr/>
        </p:nvSpPr>
        <p:spPr>
          <a:xfrm>
            <a:off x="7083348" y="351485"/>
            <a:ext cx="2541464" cy="553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angle 7">
            <a:extLst>
              <a:ext uri="{FF2B5EF4-FFF2-40B4-BE49-F238E27FC236}">
                <a16:creationId xmlns:a16="http://schemas.microsoft.com/office/drawing/2014/main" id="{CD3F83D1-C682-42DC-8A1F-0B55B8021CFC}"/>
              </a:ext>
            </a:extLst>
          </p:cNvPr>
          <p:cNvSpPr/>
          <p:nvPr/>
        </p:nvSpPr>
        <p:spPr>
          <a:xfrm>
            <a:off x="11694017" y="141668"/>
            <a:ext cx="497951" cy="301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9" name="TextBox 8">
            <a:extLst>
              <a:ext uri="{FF2B5EF4-FFF2-40B4-BE49-F238E27FC236}">
                <a16:creationId xmlns:a16="http://schemas.microsoft.com/office/drawing/2014/main" id="{AD32CC63-341E-486F-BBEB-02ECA99B1BFD}"/>
              </a:ext>
            </a:extLst>
          </p:cNvPr>
          <p:cNvSpPr txBox="1"/>
          <p:nvPr/>
        </p:nvSpPr>
        <p:spPr>
          <a:xfrm>
            <a:off x="264033" y="442980"/>
            <a:ext cx="6297769" cy="2862322"/>
          </a:xfrm>
          <a:prstGeom prst="rect">
            <a:avLst/>
          </a:prstGeom>
          <a:noFill/>
        </p:spPr>
        <p:txBody>
          <a:bodyPr wrap="square" rtlCol="0">
            <a:spAutoFit/>
          </a:bodyPr>
          <a:lstStyle/>
          <a:p>
            <a:pPr algn="just"/>
            <a:r>
              <a:rPr lang="en-US" dirty="0"/>
              <a:t>Al darle a regresar, veremos una pantalla como esta, donde veremos los articulos agregado a la compra, y mas abajo en la zona azul, veremos las cantidades que hemos agregando y el </a:t>
            </a:r>
            <a:r>
              <a:rPr lang="en-US" b="1" dirty="0">
                <a:highlight>
                  <a:srgbClr val="FFFF00"/>
                </a:highlight>
              </a:rPr>
              <a:t>monto</a:t>
            </a:r>
            <a:r>
              <a:rPr lang="en-US" dirty="0"/>
              <a:t> que hace dicho pedido.</a:t>
            </a:r>
          </a:p>
          <a:p>
            <a:pPr algn="just"/>
            <a:endParaRPr lang="en-US" dirty="0"/>
          </a:p>
          <a:p>
            <a:pPr algn="just"/>
            <a:r>
              <a:rPr lang="en-US" dirty="0"/>
              <a:t>Vemos Tambien algunos datos como por ejemplo la condicion de pago, que en este caso esta en efectivo, pero que si deseo cambiar y el cliente tiene por ejemplo un credito, aqui lo puedo hacer, solo le doy encima donde dice efectivo en parte de abajo aparece una Ventana donde puedo elegir otra condicion de pago.</a:t>
            </a:r>
            <a:endParaRPr lang="es-DO" dirty="0"/>
          </a:p>
        </p:txBody>
      </p:sp>
      <p:pic>
        <p:nvPicPr>
          <p:cNvPr id="13" name="Picture 12">
            <a:extLst>
              <a:ext uri="{FF2B5EF4-FFF2-40B4-BE49-F238E27FC236}">
                <a16:creationId xmlns:a16="http://schemas.microsoft.com/office/drawing/2014/main" id="{135F132D-4F4C-4FA7-AF89-8F8E8287D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844" y="3429000"/>
            <a:ext cx="4224678" cy="1682761"/>
          </a:xfrm>
          <a:prstGeom prst="rect">
            <a:avLst/>
          </a:prstGeom>
        </p:spPr>
      </p:pic>
      <p:sp>
        <p:nvSpPr>
          <p:cNvPr id="14" name="TextBox 13">
            <a:extLst>
              <a:ext uri="{FF2B5EF4-FFF2-40B4-BE49-F238E27FC236}">
                <a16:creationId xmlns:a16="http://schemas.microsoft.com/office/drawing/2014/main" id="{6E7BBFF6-32A5-48CD-BF9E-B3DF19878BBE}"/>
              </a:ext>
            </a:extLst>
          </p:cNvPr>
          <p:cNvSpPr txBox="1"/>
          <p:nvPr/>
        </p:nvSpPr>
        <p:spPr>
          <a:xfrm>
            <a:off x="121284" y="5182305"/>
            <a:ext cx="6701291" cy="400110"/>
          </a:xfrm>
          <a:prstGeom prst="rect">
            <a:avLst/>
          </a:prstGeom>
          <a:noFill/>
        </p:spPr>
        <p:txBody>
          <a:bodyPr wrap="square" rtlCol="0">
            <a:spAutoFit/>
          </a:bodyPr>
          <a:lstStyle/>
          <a:p>
            <a:pPr algn="ctr"/>
            <a:r>
              <a:rPr lang="en-US" sz="2000" b="1" dirty="0"/>
              <a:t>Aqui solo Elijio si el cliente tiene y le doy a Listo.</a:t>
            </a:r>
            <a:endParaRPr lang="es-DO" sz="2000" b="1" dirty="0"/>
          </a:p>
        </p:txBody>
      </p:sp>
      <p:sp>
        <p:nvSpPr>
          <p:cNvPr id="2" name="Rectangle 1">
            <a:extLst>
              <a:ext uri="{FF2B5EF4-FFF2-40B4-BE49-F238E27FC236}">
                <a16:creationId xmlns:a16="http://schemas.microsoft.com/office/drawing/2014/main" id="{05291E08-17FC-44CC-B067-7C5B2DD8127D}"/>
              </a:ext>
            </a:extLst>
          </p:cNvPr>
          <p:cNvSpPr/>
          <p:nvPr/>
        </p:nvSpPr>
        <p:spPr>
          <a:xfrm>
            <a:off x="8323118" y="2275609"/>
            <a:ext cx="1745673" cy="3844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2" name="Rectangle 11">
            <a:extLst>
              <a:ext uri="{FF2B5EF4-FFF2-40B4-BE49-F238E27FC236}">
                <a16:creationId xmlns:a16="http://schemas.microsoft.com/office/drawing/2014/main" id="{C606381B-F7EE-401E-B4A3-68FD2447833B}"/>
              </a:ext>
            </a:extLst>
          </p:cNvPr>
          <p:cNvSpPr/>
          <p:nvPr/>
        </p:nvSpPr>
        <p:spPr>
          <a:xfrm>
            <a:off x="8323117" y="2736272"/>
            <a:ext cx="1745673" cy="3844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83DAD6EB-B0B3-446E-8AE6-FA696D90B22D}"/>
              </a:ext>
            </a:extLst>
          </p:cNvPr>
          <p:cNvCxnSpPr/>
          <p:nvPr/>
        </p:nvCxnSpPr>
        <p:spPr>
          <a:xfrm>
            <a:off x="978794" y="1498295"/>
            <a:ext cx="9929612" cy="4554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FE3B4C-36C1-4EFB-88E9-1712E8AFB289}"/>
              </a:ext>
            </a:extLst>
          </p:cNvPr>
          <p:cNvCxnSpPr>
            <a:cxnSpLocks/>
          </p:cNvCxnSpPr>
          <p:nvPr/>
        </p:nvCxnSpPr>
        <p:spPr>
          <a:xfrm flipH="1">
            <a:off x="3721994" y="572245"/>
            <a:ext cx="7083382" cy="39353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30F18C7-EF0A-404A-BC2C-C402F7EF6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031" y="5881601"/>
            <a:ext cx="3543795" cy="438211"/>
          </a:xfrm>
          <a:prstGeom prst="rect">
            <a:avLst/>
          </a:prstGeom>
        </p:spPr>
      </p:pic>
      <p:sp>
        <p:nvSpPr>
          <p:cNvPr id="21" name="TextBox 20">
            <a:extLst>
              <a:ext uri="{FF2B5EF4-FFF2-40B4-BE49-F238E27FC236}">
                <a16:creationId xmlns:a16="http://schemas.microsoft.com/office/drawing/2014/main" id="{D4998D2D-6A44-4213-AB73-660A6EDB2A82}"/>
              </a:ext>
            </a:extLst>
          </p:cNvPr>
          <p:cNvSpPr txBox="1"/>
          <p:nvPr/>
        </p:nvSpPr>
        <p:spPr>
          <a:xfrm>
            <a:off x="403766" y="6375700"/>
            <a:ext cx="6158036" cy="400110"/>
          </a:xfrm>
          <a:prstGeom prst="rect">
            <a:avLst/>
          </a:prstGeom>
          <a:noFill/>
        </p:spPr>
        <p:txBody>
          <a:bodyPr wrap="square" rtlCol="0">
            <a:spAutoFit/>
          </a:bodyPr>
          <a:lstStyle/>
          <a:p>
            <a:pPr algn="ctr"/>
            <a:r>
              <a:rPr lang="en-US" sz="2000" b="1" dirty="0"/>
              <a:t>Si el cliente es sin o con Comprobante aqui lo </a:t>
            </a:r>
            <a:r>
              <a:rPr lang="en-US" sz="2000" b="1" dirty="0" err="1"/>
              <a:t>elijo</a:t>
            </a:r>
            <a:r>
              <a:rPr lang="en-US" sz="2000" b="1" dirty="0"/>
              <a:t>.</a:t>
            </a:r>
            <a:endParaRPr lang="es-DO" sz="2000" b="1" dirty="0"/>
          </a:p>
        </p:txBody>
      </p:sp>
      <p:cxnSp>
        <p:nvCxnSpPr>
          <p:cNvPr id="22" name="Straight Arrow Connector 21">
            <a:extLst>
              <a:ext uri="{FF2B5EF4-FFF2-40B4-BE49-F238E27FC236}">
                <a16:creationId xmlns:a16="http://schemas.microsoft.com/office/drawing/2014/main" id="{F8A30CC5-7E80-431E-BDFF-D744FEE10664}"/>
              </a:ext>
            </a:extLst>
          </p:cNvPr>
          <p:cNvCxnSpPr>
            <a:cxnSpLocks/>
            <a:endCxn id="20" idx="0"/>
          </p:cNvCxnSpPr>
          <p:nvPr/>
        </p:nvCxnSpPr>
        <p:spPr>
          <a:xfrm flipH="1">
            <a:off x="3471929" y="884884"/>
            <a:ext cx="4439454" cy="4996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417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18E2EE2-9C1C-4C6D-AFCF-D4E9600570A5}"/>
              </a:ext>
            </a:extLst>
          </p:cNvPr>
          <p:cNvGrpSpPr/>
          <p:nvPr/>
        </p:nvGrpSpPr>
        <p:grpSpPr>
          <a:xfrm>
            <a:off x="2566652" y="1523551"/>
            <a:ext cx="7058696" cy="2021985"/>
            <a:chOff x="7083348" y="0"/>
            <a:chExt cx="5108652" cy="1378039"/>
          </a:xfrm>
        </p:grpSpPr>
        <p:pic>
          <p:nvPicPr>
            <p:cNvPr id="2" name="Picture 1">
              <a:extLst>
                <a:ext uri="{FF2B5EF4-FFF2-40B4-BE49-F238E27FC236}">
                  <a16:creationId xmlns:a16="http://schemas.microsoft.com/office/drawing/2014/main" id="{7E75F67C-C4B0-4618-875D-45794C682B30}"/>
                </a:ext>
              </a:extLst>
            </p:cNvPr>
            <p:cNvPicPr>
              <a:picLocks noChangeAspect="1"/>
            </p:cNvPicPr>
            <p:nvPr/>
          </p:nvPicPr>
          <p:blipFill rotWithShape="1">
            <a:blip r:embed="rId2">
              <a:extLst>
                <a:ext uri="{28A0092B-C50C-407E-A947-70E740481C1C}">
                  <a14:useLocalDpi xmlns:a14="http://schemas.microsoft.com/office/drawing/2010/main" val="0"/>
                </a:ext>
              </a:extLst>
            </a:blip>
            <a:srcRect b="79906"/>
            <a:stretch/>
          </p:blipFill>
          <p:spPr>
            <a:xfrm>
              <a:off x="7083348" y="0"/>
              <a:ext cx="5108652" cy="1378039"/>
            </a:xfrm>
            <a:prstGeom prst="rect">
              <a:avLst/>
            </a:prstGeom>
            <a:ln w="38100">
              <a:solidFill>
                <a:schemeClr val="tx1"/>
              </a:solidFill>
            </a:ln>
          </p:spPr>
        </p:pic>
        <p:sp>
          <p:nvSpPr>
            <p:cNvPr id="6" name="Rectangle 5">
              <a:extLst>
                <a:ext uri="{FF2B5EF4-FFF2-40B4-BE49-F238E27FC236}">
                  <a16:creationId xmlns:a16="http://schemas.microsoft.com/office/drawing/2014/main" id="{728EBE4F-B0F6-4996-AEB4-2B0C50C0A3E6}"/>
                </a:ext>
              </a:extLst>
            </p:cNvPr>
            <p:cNvSpPr/>
            <p:nvPr/>
          </p:nvSpPr>
          <p:spPr>
            <a:xfrm>
              <a:off x="7083348" y="351485"/>
              <a:ext cx="2541464" cy="553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angle 6">
              <a:extLst>
                <a:ext uri="{FF2B5EF4-FFF2-40B4-BE49-F238E27FC236}">
                  <a16:creationId xmlns:a16="http://schemas.microsoft.com/office/drawing/2014/main" id="{661FE029-9499-49C0-B126-ECB5869CBBB2}"/>
                </a:ext>
              </a:extLst>
            </p:cNvPr>
            <p:cNvSpPr/>
            <p:nvPr/>
          </p:nvSpPr>
          <p:spPr>
            <a:xfrm>
              <a:off x="11694017" y="141668"/>
              <a:ext cx="497951" cy="3013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sp>
        <p:nvSpPr>
          <p:cNvPr id="8" name="TextBox 7">
            <a:extLst>
              <a:ext uri="{FF2B5EF4-FFF2-40B4-BE49-F238E27FC236}">
                <a16:creationId xmlns:a16="http://schemas.microsoft.com/office/drawing/2014/main" id="{F05CA935-EB88-4A2D-828D-1DCAD7F38C65}"/>
              </a:ext>
            </a:extLst>
          </p:cNvPr>
          <p:cNvSpPr txBox="1"/>
          <p:nvPr/>
        </p:nvSpPr>
        <p:spPr>
          <a:xfrm>
            <a:off x="336997" y="253713"/>
            <a:ext cx="11653234" cy="1200329"/>
          </a:xfrm>
          <a:prstGeom prst="rect">
            <a:avLst/>
          </a:prstGeom>
          <a:noFill/>
        </p:spPr>
        <p:txBody>
          <a:bodyPr wrap="square" rtlCol="0">
            <a:spAutoFit/>
          </a:bodyPr>
          <a:lstStyle/>
          <a:p>
            <a:pPr algn="just"/>
            <a:r>
              <a:rPr lang="en-US" sz="2400" dirty="0"/>
              <a:t>Vamos a ver dos opciones mas en esta misma pantalla como vemos, nos da dos opciones, una (</a:t>
            </a:r>
            <a:r>
              <a:rPr lang="en-US" sz="2400" b="1" dirty="0"/>
              <a:t>Confirmado</a:t>
            </a:r>
            <a:r>
              <a:rPr lang="en-US" sz="2400" dirty="0"/>
              <a:t>) y otra (</a:t>
            </a:r>
            <a:r>
              <a:rPr lang="en-US" sz="2400" b="1" dirty="0"/>
              <a:t>No Confirmado</a:t>
            </a:r>
            <a:r>
              <a:rPr lang="en-US" sz="2400" dirty="0"/>
              <a:t>), aqui esto significa Con Comprobante Fiscal = Confirmado, y en el caso de las Facturas clientes sin Comprobante serian = No Confirmado. </a:t>
            </a:r>
            <a:endParaRPr lang="es-DO" sz="2400" dirty="0"/>
          </a:p>
        </p:txBody>
      </p:sp>
      <p:sp>
        <p:nvSpPr>
          <p:cNvPr id="12" name="TextBox 11">
            <a:extLst>
              <a:ext uri="{FF2B5EF4-FFF2-40B4-BE49-F238E27FC236}">
                <a16:creationId xmlns:a16="http://schemas.microsoft.com/office/drawing/2014/main" id="{7FA1698D-FA48-45B6-9EEE-00B08831F9C7}"/>
              </a:ext>
            </a:extLst>
          </p:cNvPr>
          <p:cNvSpPr txBox="1"/>
          <p:nvPr/>
        </p:nvSpPr>
        <p:spPr>
          <a:xfrm>
            <a:off x="115909" y="3753404"/>
            <a:ext cx="11653234" cy="1200329"/>
          </a:xfrm>
          <a:prstGeom prst="rect">
            <a:avLst/>
          </a:prstGeom>
          <a:noFill/>
        </p:spPr>
        <p:txBody>
          <a:bodyPr wrap="square" rtlCol="0">
            <a:spAutoFit/>
          </a:bodyPr>
          <a:lstStyle/>
          <a:p>
            <a:pPr algn="just"/>
            <a:r>
              <a:rPr lang="en-US" sz="2400" dirty="0"/>
              <a:t>Luego de hacer estos cambios, ahora voy al boton de guardar, que es el pequeño icono de disketep, y nos saldra una Ventana, donde podemos agregar algun comentario, y luego darle que si al mensaje.</a:t>
            </a:r>
            <a:endParaRPr lang="es-DO" sz="2400" dirty="0"/>
          </a:p>
        </p:txBody>
      </p:sp>
      <p:pic>
        <p:nvPicPr>
          <p:cNvPr id="14" name="Picture 13">
            <a:extLst>
              <a:ext uri="{FF2B5EF4-FFF2-40B4-BE49-F238E27FC236}">
                <a16:creationId xmlns:a16="http://schemas.microsoft.com/office/drawing/2014/main" id="{AF5BFFF9-A70B-452B-8C80-71CCA8A95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816" y="4716128"/>
            <a:ext cx="2853248" cy="1935343"/>
          </a:xfrm>
          <a:prstGeom prst="rect">
            <a:avLst/>
          </a:prstGeom>
        </p:spPr>
      </p:pic>
      <p:pic>
        <p:nvPicPr>
          <p:cNvPr id="16" name="Picture 15">
            <a:extLst>
              <a:ext uri="{FF2B5EF4-FFF2-40B4-BE49-F238E27FC236}">
                <a16:creationId xmlns:a16="http://schemas.microsoft.com/office/drawing/2014/main" id="{C1175070-8037-4B9B-9F0C-1A270C926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2297" y="5278327"/>
            <a:ext cx="2476846" cy="1190791"/>
          </a:xfrm>
          <a:prstGeom prst="rect">
            <a:avLst/>
          </a:prstGeom>
        </p:spPr>
      </p:pic>
      <p:sp>
        <p:nvSpPr>
          <p:cNvPr id="17" name="TextBox 16">
            <a:extLst>
              <a:ext uri="{FF2B5EF4-FFF2-40B4-BE49-F238E27FC236}">
                <a16:creationId xmlns:a16="http://schemas.microsoft.com/office/drawing/2014/main" id="{9BCCF7B9-B5BE-4437-98CD-EB21DA1D9BFB}"/>
              </a:ext>
            </a:extLst>
          </p:cNvPr>
          <p:cNvSpPr txBox="1"/>
          <p:nvPr/>
        </p:nvSpPr>
        <p:spPr>
          <a:xfrm>
            <a:off x="6981836" y="5278327"/>
            <a:ext cx="1955442" cy="1200329"/>
          </a:xfrm>
          <a:prstGeom prst="rect">
            <a:avLst/>
          </a:prstGeom>
          <a:noFill/>
        </p:spPr>
        <p:txBody>
          <a:bodyPr wrap="square" rtlCol="0">
            <a:spAutoFit/>
          </a:bodyPr>
          <a:lstStyle/>
          <a:p>
            <a:pPr algn="ctr"/>
            <a:r>
              <a:rPr lang="en-US" dirty="0"/>
              <a:t>Nos dice si queremos imprimir el pedido le damos que no.</a:t>
            </a:r>
            <a:endParaRPr lang="es-DO" dirty="0"/>
          </a:p>
        </p:txBody>
      </p:sp>
    </p:spTree>
    <p:extLst>
      <p:ext uri="{BB962C8B-B14F-4D97-AF65-F5344CB8AC3E}">
        <p14:creationId xmlns:p14="http://schemas.microsoft.com/office/powerpoint/2010/main" val="132942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C054A0-6288-475C-8E54-B68651217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325" y="1285160"/>
            <a:ext cx="3787352" cy="5086170"/>
          </a:xfrm>
          <a:prstGeom prst="rect">
            <a:avLst/>
          </a:prstGeom>
        </p:spPr>
      </p:pic>
      <p:pic>
        <p:nvPicPr>
          <p:cNvPr id="7" name="Picture 6">
            <a:extLst>
              <a:ext uri="{FF2B5EF4-FFF2-40B4-BE49-F238E27FC236}">
                <a16:creationId xmlns:a16="http://schemas.microsoft.com/office/drawing/2014/main" id="{55E6AC00-4B52-4E8D-9654-587E5FFA3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705" y="1285160"/>
            <a:ext cx="3793952" cy="5086170"/>
          </a:xfrm>
          <a:prstGeom prst="rect">
            <a:avLst/>
          </a:prstGeom>
        </p:spPr>
      </p:pic>
      <p:pic>
        <p:nvPicPr>
          <p:cNvPr id="9" name="Picture 8">
            <a:extLst>
              <a:ext uri="{FF2B5EF4-FFF2-40B4-BE49-F238E27FC236}">
                <a16:creationId xmlns:a16="http://schemas.microsoft.com/office/drawing/2014/main" id="{FB47F091-454C-4775-B996-71B1CD77F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56" y="1285160"/>
            <a:ext cx="3771941" cy="5086170"/>
          </a:xfrm>
          <a:prstGeom prst="rect">
            <a:avLst/>
          </a:prstGeom>
        </p:spPr>
      </p:pic>
      <p:pic>
        <p:nvPicPr>
          <p:cNvPr id="11" name="Picture 10">
            <a:extLst>
              <a:ext uri="{FF2B5EF4-FFF2-40B4-BE49-F238E27FC236}">
                <a16:creationId xmlns:a16="http://schemas.microsoft.com/office/drawing/2014/main" id="{9D2DFFA2-A037-4645-B32C-3D38EFD0B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832" y="153248"/>
            <a:ext cx="6601746" cy="666843"/>
          </a:xfrm>
          <a:prstGeom prst="rect">
            <a:avLst/>
          </a:prstGeom>
        </p:spPr>
      </p:pic>
      <p:sp>
        <p:nvSpPr>
          <p:cNvPr id="12" name="Oval 11">
            <a:extLst>
              <a:ext uri="{FF2B5EF4-FFF2-40B4-BE49-F238E27FC236}">
                <a16:creationId xmlns:a16="http://schemas.microsoft.com/office/drawing/2014/main" id="{4ACB3966-A58F-4BD6-824A-EC50DD0932B1}"/>
              </a:ext>
            </a:extLst>
          </p:cNvPr>
          <p:cNvSpPr/>
          <p:nvPr/>
        </p:nvSpPr>
        <p:spPr>
          <a:xfrm>
            <a:off x="7418231" y="231820"/>
            <a:ext cx="669701" cy="592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3" name="TextBox 12">
            <a:extLst>
              <a:ext uri="{FF2B5EF4-FFF2-40B4-BE49-F238E27FC236}">
                <a16:creationId xmlns:a16="http://schemas.microsoft.com/office/drawing/2014/main" id="{894CDB61-16BF-4360-988F-7BC98359E77B}"/>
              </a:ext>
            </a:extLst>
          </p:cNvPr>
          <p:cNvSpPr txBox="1"/>
          <p:nvPr/>
        </p:nvSpPr>
        <p:spPr>
          <a:xfrm>
            <a:off x="234356" y="231820"/>
            <a:ext cx="4311886" cy="830997"/>
          </a:xfrm>
          <a:prstGeom prst="rect">
            <a:avLst/>
          </a:prstGeom>
          <a:noFill/>
        </p:spPr>
        <p:txBody>
          <a:bodyPr wrap="square" rtlCol="0">
            <a:spAutoFit/>
          </a:bodyPr>
          <a:lstStyle/>
          <a:p>
            <a:pPr algn="ctr"/>
            <a:r>
              <a:rPr lang="en-US" sz="2400" b="1" dirty="0"/>
              <a:t>Tendremos un chat que veremos en proximas semanas.</a:t>
            </a:r>
            <a:endParaRPr lang="es-DO" sz="2400" b="1" dirty="0"/>
          </a:p>
        </p:txBody>
      </p:sp>
    </p:spTree>
    <p:extLst>
      <p:ext uri="{BB962C8B-B14F-4D97-AF65-F5344CB8AC3E}">
        <p14:creationId xmlns:p14="http://schemas.microsoft.com/office/powerpoint/2010/main" val="2630426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A2378-7810-4681-82E6-FA65FCF7E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317" y="0"/>
            <a:ext cx="5101683" cy="6858000"/>
          </a:xfrm>
          <a:prstGeom prst="rect">
            <a:avLst/>
          </a:prstGeom>
        </p:spPr>
      </p:pic>
      <p:sp>
        <p:nvSpPr>
          <p:cNvPr id="4" name="Oval 3">
            <a:extLst>
              <a:ext uri="{FF2B5EF4-FFF2-40B4-BE49-F238E27FC236}">
                <a16:creationId xmlns:a16="http://schemas.microsoft.com/office/drawing/2014/main" id="{0BB93963-DAA1-4E0B-824E-692288A60A6D}"/>
              </a:ext>
            </a:extLst>
          </p:cNvPr>
          <p:cNvSpPr/>
          <p:nvPr/>
        </p:nvSpPr>
        <p:spPr>
          <a:xfrm>
            <a:off x="9641158" y="6265572"/>
            <a:ext cx="669701" cy="592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C8D3D4EF-0DE0-4E16-B087-EE302DFBBC59}"/>
              </a:ext>
            </a:extLst>
          </p:cNvPr>
          <p:cNvSpPr txBox="1"/>
          <p:nvPr/>
        </p:nvSpPr>
        <p:spPr>
          <a:xfrm>
            <a:off x="553791" y="1081826"/>
            <a:ext cx="5872766" cy="5016758"/>
          </a:xfrm>
          <a:prstGeom prst="rect">
            <a:avLst/>
          </a:prstGeom>
          <a:noFill/>
        </p:spPr>
        <p:txBody>
          <a:bodyPr wrap="square" rtlCol="0">
            <a:spAutoFit/>
          </a:bodyPr>
          <a:lstStyle/>
          <a:p>
            <a:pPr algn="ctr"/>
            <a:r>
              <a:rPr lang="en-US" sz="4000" dirty="0"/>
              <a:t>Aqui vemos la parte de productos, donde visualizaremos los precios, el código, y la descripcion de cada uno.</a:t>
            </a:r>
          </a:p>
          <a:p>
            <a:pPr algn="ctr"/>
            <a:r>
              <a:rPr lang="en-US" sz="4000" dirty="0"/>
              <a:t>Se trabajara una lista por familia para mayor facilidad.</a:t>
            </a:r>
            <a:endParaRPr lang="es-DO" sz="4000" dirty="0"/>
          </a:p>
        </p:txBody>
      </p:sp>
    </p:spTree>
    <p:extLst>
      <p:ext uri="{BB962C8B-B14F-4D97-AF65-F5344CB8AC3E}">
        <p14:creationId xmlns:p14="http://schemas.microsoft.com/office/powerpoint/2010/main" val="767165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6FE00-88A6-465A-A376-8A4870B0D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317" y="309093"/>
            <a:ext cx="4586800" cy="6239814"/>
          </a:xfrm>
          <a:prstGeom prst="rect">
            <a:avLst/>
          </a:prstGeom>
        </p:spPr>
      </p:pic>
      <p:sp>
        <p:nvSpPr>
          <p:cNvPr id="4" name="TextBox 3">
            <a:extLst>
              <a:ext uri="{FF2B5EF4-FFF2-40B4-BE49-F238E27FC236}">
                <a16:creationId xmlns:a16="http://schemas.microsoft.com/office/drawing/2014/main" id="{79A0AE44-4930-4A80-94D3-C0B79E669641}"/>
              </a:ext>
            </a:extLst>
          </p:cNvPr>
          <p:cNvSpPr txBox="1"/>
          <p:nvPr/>
        </p:nvSpPr>
        <p:spPr>
          <a:xfrm>
            <a:off x="759854" y="1017431"/>
            <a:ext cx="4855335" cy="4524315"/>
          </a:xfrm>
          <a:prstGeom prst="rect">
            <a:avLst/>
          </a:prstGeom>
          <a:noFill/>
        </p:spPr>
        <p:txBody>
          <a:bodyPr wrap="square" rtlCol="0">
            <a:spAutoFit/>
          </a:bodyPr>
          <a:lstStyle/>
          <a:p>
            <a:pPr algn="ctr"/>
            <a:r>
              <a:rPr lang="en-US" sz="3200" dirty="0"/>
              <a:t>Si Elegimos un productos vemos las propiedades como el nombre, el codigo, area o familia a la que pertenece, precios, inventarios, que aun esta en face de Desarrollo pero que estaremos validando en proximas actualizaciones.</a:t>
            </a:r>
            <a:endParaRPr lang="es-DO" sz="3200" dirty="0"/>
          </a:p>
        </p:txBody>
      </p:sp>
    </p:spTree>
    <p:extLst>
      <p:ext uri="{BB962C8B-B14F-4D97-AF65-F5344CB8AC3E}">
        <p14:creationId xmlns:p14="http://schemas.microsoft.com/office/powerpoint/2010/main" val="197514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cono usuario, agregue">
            <a:extLst>
              <a:ext uri="{FF2B5EF4-FFF2-40B4-BE49-F238E27FC236}">
                <a16:creationId xmlns:a16="http://schemas.microsoft.com/office/drawing/2014/main" id="{1CB9FFF5-3BEE-4A4B-903A-4DB2B7336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754" y="848931"/>
            <a:ext cx="2190483" cy="21904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D532EE-B568-4F2B-9897-C58AD4C31EE4}"/>
              </a:ext>
            </a:extLst>
          </p:cNvPr>
          <p:cNvSpPr txBox="1"/>
          <p:nvPr/>
        </p:nvSpPr>
        <p:spPr>
          <a:xfrm>
            <a:off x="1884605" y="3441427"/>
            <a:ext cx="8422783" cy="923330"/>
          </a:xfrm>
          <a:prstGeom prst="rect">
            <a:avLst/>
          </a:prstGeom>
          <a:noFill/>
        </p:spPr>
        <p:txBody>
          <a:bodyPr wrap="square" rtlCol="0">
            <a:spAutoFit/>
          </a:bodyPr>
          <a:lstStyle/>
          <a:p>
            <a:pPr algn="ctr"/>
            <a:r>
              <a:rPr lang="en-US" sz="5400" b="1" dirty="0"/>
              <a:t>Creacion de Clientes Nuevo</a:t>
            </a:r>
            <a:endParaRPr lang="es-DO" sz="5400" b="1" dirty="0"/>
          </a:p>
        </p:txBody>
      </p:sp>
    </p:spTree>
    <p:extLst>
      <p:ext uri="{BB962C8B-B14F-4D97-AF65-F5344CB8AC3E}">
        <p14:creationId xmlns:p14="http://schemas.microsoft.com/office/powerpoint/2010/main" val="1272316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D249225-59BB-417A-BCBA-B5B3369D3E30}"/>
              </a:ext>
            </a:extLst>
          </p:cNvPr>
          <p:cNvSpPr/>
          <p:nvPr/>
        </p:nvSpPr>
        <p:spPr>
          <a:xfrm>
            <a:off x="7136573" y="3181082"/>
            <a:ext cx="1118785" cy="247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5" name="Picture 4">
            <a:extLst>
              <a:ext uri="{FF2B5EF4-FFF2-40B4-BE49-F238E27FC236}">
                <a16:creationId xmlns:a16="http://schemas.microsoft.com/office/drawing/2014/main" id="{494727D2-D6EC-4D76-A3DF-64B851680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57" y="0"/>
            <a:ext cx="5133109" cy="6858000"/>
          </a:xfrm>
          <a:prstGeom prst="rect">
            <a:avLst/>
          </a:prstGeom>
        </p:spPr>
      </p:pic>
      <p:sp>
        <p:nvSpPr>
          <p:cNvPr id="6" name="TextBox 5">
            <a:extLst>
              <a:ext uri="{FF2B5EF4-FFF2-40B4-BE49-F238E27FC236}">
                <a16:creationId xmlns:a16="http://schemas.microsoft.com/office/drawing/2014/main" id="{71DD1F4D-9561-45A2-A1BB-B6DAB508FCC0}"/>
              </a:ext>
            </a:extLst>
          </p:cNvPr>
          <p:cNvSpPr txBox="1"/>
          <p:nvPr/>
        </p:nvSpPr>
        <p:spPr>
          <a:xfrm>
            <a:off x="359975" y="1166842"/>
            <a:ext cx="3928056" cy="4524315"/>
          </a:xfrm>
          <a:prstGeom prst="rect">
            <a:avLst/>
          </a:prstGeom>
          <a:noFill/>
        </p:spPr>
        <p:txBody>
          <a:bodyPr wrap="square" rtlCol="0">
            <a:spAutoFit/>
          </a:bodyPr>
          <a:lstStyle/>
          <a:p>
            <a:pPr algn="ctr"/>
            <a:r>
              <a:rPr lang="en-US" sz="3600" b="1" dirty="0"/>
              <a:t>Vamos donde dice </a:t>
            </a:r>
            <a:r>
              <a:rPr lang="en-US" sz="3600" b="1" dirty="0">
                <a:highlight>
                  <a:srgbClr val="FFFF00"/>
                </a:highlight>
              </a:rPr>
              <a:t>pedidos</a:t>
            </a:r>
            <a:r>
              <a:rPr lang="en-US" sz="3600" b="1" dirty="0"/>
              <a:t> en la pestañas de abajo, y como nos indica el dedo en la imagen, buscamos el Simbolo de </a:t>
            </a:r>
            <a:r>
              <a:rPr lang="en-US" sz="3600" b="1" dirty="0">
                <a:highlight>
                  <a:srgbClr val="FFFF00"/>
                </a:highlight>
              </a:rPr>
              <a:t>(+)</a:t>
            </a:r>
            <a:r>
              <a:rPr lang="en-US" sz="3600" b="1" dirty="0"/>
              <a:t> y le damos alli.</a:t>
            </a:r>
            <a:endParaRPr lang="es-DO" sz="3600" b="1" dirty="0"/>
          </a:p>
        </p:txBody>
      </p:sp>
      <p:pic>
        <p:nvPicPr>
          <p:cNvPr id="8" name="Picture 7">
            <a:extLst>
              <a:ext uri="{FF2B5EF4-FFF2-40B4-BE49-F238E27FC236}">
                <a16:creationId xmlns:a16="http://schemas.microsoft.com/office/drawing/2014/main" id="{6A287240-2833-43E1-B7E1-861B13BF5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6276" y="577615"/>
            <a:ext cx="2407115" cy="2459578"/>
          </a:xfrm>
          <a:prstGeom prst="rect">
            <a:avLst/>
          </a:prstGeom>
        </p:spPr>
      </p:pic>
      <p:sp>
        <p:nvSpPr>
          <p:cNvPr id="9" name="Oval 8">
            <a:extLst>
              <a:ext uri="{FF2B5EF4-FFF2-40B4-BE49-F238E27FC236}">
                <a16:creationId xmlns:a16="http://schemas.microsoft.com/office/drawing/2014/main" id="{B2C569BC-4785-4847-B2CD-EA41BE004E38}"/>
              </a:ext>
            </a:extLst>
          </p:cNvPr>
          <p:cNvSpPr/>
          <p:nvPr/>
        </p:nvSpPr>
        <p:spPr>
          <a:xfrm>
            <a:off x="9646276" y="141668"/>
            <a:ext cx="471590" cy="43594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1" name="Straight Arrow Connector 10">
            <a:extLst>
              <a:ext uri="{FF2B5EF4-FFF2-40B4-BE49-F238E27FC236}">
                <a16:creationId xmlns:a16="http://schemas.microsoft.com/office/drawing/2014/main" id="{2640369C-0CB1-4F79-AFEE-DAE66806540F}"/>
              </a:ext>
            </a:extLst>
          </p:cNvPr>
          <p:cNvCxnSpPr/>
          <p:nvPr/>
        </p:nvCxnSpPr>
        <p:spPr>
          <a:xfrm flipV="1">
            <a:off x="3799268" y="577615"/>
            <a:ext cx="5847008" cy="4058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BC190C3-DF9B-4B18-A538-270DE60E4191}"/>
              </a:ext>
            </a:extLst>
          </p:cNvPr>
          <p:cNvSpPr/>
          <p:nvPr/>
        </p:nvSpPr>
        <p:spPr>
          <a:xfrm>
            <a:off x="6186787" y="6466162"/>
            <a:ext cx="742046" cy="43691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3" name="Straight Arrow Connector 12">
            <a:extLst>
              <a:ext uri="{FF2B5EF4-FFF2-40B4-BE49-F238E27FC236}">
                <a16:creationId xmlns:a16="http://schemas.microsoft.com/office/drawing/2014/main" id="{2762954B-25A5-42B0-9777-5975669CD92C}"/>
              </a:ext>
            </a:extLst>
          </p:cNvPr>
          <p:cNvCxnSpPr>
            <a:cxnSpLocks/>
            <a:endCxn id="12" idx="1"/>
          </p:cNvCxnSpPr>
          <p:nvPr/>
        </p:nvCxnSpPr>
        <p:spPr>
          <a:xfrm>
            <a:off x="2074134" y="2215166"/>
            <a:ext cx="4221323" cy="43149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002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cono alinear, empleado, humano, lista, miembro">
            <a:extLst>
              <a:ext uri="{FF2B5EF4-FFF2-40B4-BE49-F238E27FC236}">
                <a16:creationId xmlns:a16="http://schemas.microsoft.com/office/drawing/2014/main" id="{9C25C6BC-66E0-4B66-95F9-D7DDEFB1E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955" y="316763"/>
            <a:ext cx="1985496" cy="19854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B47FCB-EDE1-453C-971A-40D1C9066314}"/>
              </a:ext>
            </a:extLst>
          </p:cNvPr>
          <p:cNvSpPr txBox="1"/>
          <p:nvPr/>
        </p:nvSpPr>
        <p:spPr>
          <a:xfrm>
            <a:off x="622476" y="2431048"/>
            <a:ext cx="5117391" cy="3970318"/>
          </a:xfrm>
          <a:prstGeom prst="rect">
            <a:avLst/>
          </a:prstGeom>
          <a:noFill/>
        </p:spPr>
        <p:txBody>
          <a:bodyPr wrap="square" rtlCol="0">
            <a:spAutoFit/>
          </a:bodyPr>
          <a:lstStyle/>
          <a:p>
            <a:pPr algn="ctr"/>
            <a:r>
              <a:rPr lang="en-US" sz="2800" dirty="0"/>
              <a:t>Aqui llenamos los datos del cliente, como nombre del negocio, RNC o cedula, etc, escogemos el dia de la semana de visitas, la frecuencia  si es semanal o quincenal y la secuencia de visitas o el numero de cliente o Posicion que le asignacion segun sus parametros.</a:t>
            </a:r>
            <a:endParaRPr lang="es-DO" sz="2800" dirty="0"/>
          </a:p>
        </p:txBody>
      </p:sp>
      <p:pic>
        <p:nvPicPr>
          <p:cNvPr id="7" name="Picture 6">
            <a:extLst>
              <a:ext uri="{FF2B5EF4-FFF2-40B4-BE49-F238E27FC236}">
                <a16:creationId xmlns:a16="http://schemas.microsoft.com/office/drawing/2014/main" id="{ABADD381-12FE-4494-8A19-1214FC5FD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1341" y="130439"/>
            <a:ext cx="4933545" cy="6727561"/>
          </a:xfrm>
          <a:prstGeom prst="rect">
            <a:avLst/>
          </a:prstGeom>
        </p:spPr>
      </p:pic>
    </p:spTree>
    <p:extLst>
      <p:ext uri="{BB962C8B-B14F-4D97-AF65-F5344CB8AC3E}">
        <p14:creationId xmlns:p14="http://schemas.microsoft.com/office/powerpoint/2010/main" val="396121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6C5EDB-EB97-44F6-82CD-34192FC99F5E}"/>
              </a:ext>
            </a:extLst>
          </p:cNvPr>
          <p:cNvSpPr txBox="1"/>
          <p:nvPr/>
        </p:nvSpPr>
        <p:spPr>
          <a:xfrm>
            <a:off x="223284" y="143744"/>
            <a:ext cx="11589488" cy="646331"/>
          </a:xfrm>
          <a:prstGeom prst="rect">
            <a:avLst/>
          </a:prstGeom>
          <a:noFill/>
        </p:spPr>
        <p:txBody>
          <a:bodyPr wrap="square">
            <a:spAutoFit/>
          </a:bodyPr>
          <a:lstStyle/>
          <a:p>
            <a:pPr algn="ctr"/>
            <a:r>
              <a:rPr lang="it-IT" sz="3600" b="1" i="0" dirty="0">
                <a:solidFill>
                  <a:srgbClr val="2A2A2A"/>
                </a:solidFill>
                <a:effectLst/>
                <a:latin typeface="Oxygen"/>
              </a:rPr>
              <a:t>Dispositivo</a:t>
            </a:r>
            <a:r>
              <a:rPr lang="it-IT" sz="3600" b="1" dirty="0">
                <a:solidFill>
                  <a:srgbClr val="2A2A2A"/>
                </a:solidFill>
                <a:latin typeface="Oxygen"/>
              </a:rPr>
              <a:t> Asignado</a:t>
            </a:r>
            <a:r>
              <a:rPr lang="it-IT" sz="3600" b="1" i="0" dirty="0">
                <a:solidFill>
                  <a:srgbClr val="2A2A2A"/>
                </a:solidFill>
                <a:effectLst/>
                <a:latin typeface="Oxygen"/>
              </a:rPr>
              <a:t>: </a:t>
            </a:r>
            <a:r>
              <a:rPr lang="it-IT" sz="3600" b="1" i="0" dirty="0">
                <a:solidFill>
                  <a:srgbClr val="005FBE"/>
                </a:solidFill>
                <a:effectLst/>
                <a:latin typeface="Oxygen"/>
              </a:rPr>
              <a:t>Apple iPad Mini 2</a:t>
            </a:r>
          </a:p>
        </p:txBody>
      </p:sp>
      <p:pic>
        <p:nvPicPr>
          <p:cNvPr id="2052" name="Picture 4" descr="Best Buy: Apple iPad® mini 2 with Wi-Fi + Cellular 32GB (AT&amp;T) Space  Gray/Black MF080LL/A">
            <a:extLst>
              <a:ext uri="{FF2B5EF4-FFF2-40B4-BE49-F238E27FC236}">
                <a16:creationId xmlns:a16="http://schemas.microsoft.com/office/drawing/2014/main" id="{303A7BA4-39AB-4E6E-8C0F-8171BC3D4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940" y="1068022"/>
            <a:ext cx="8990422" cy="555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515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18C1B7C-80C5-4730-92E2-FB28EAB33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886" y="29699"/>
            <a:ext cx="5036478" cy="6680193"/>
          </a:xfrm>
          <a:prstGeom prst="rect">
            <a:avLst/>
          </a:prstGeom>
        </p:spPr>
      </p:pic>
      <p:pic>
        <p:nvPicPr>
          <p:cNvPr id="7" name="Picture 6">
            <a:extLst>
              <a:ext uri="{FF2B5EF4-FFF2-40B4-BE49-F238E27FC236}">
                <a16:creationId xmlns:a16="http://schemas.microsoft.com/office/drawing/2014/main" id="{E266A0E7-54DD-48C4-855B-DD00D0423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1968" y="1460217"/>
            <a:ext cx="1672064" cy="1750382"/>
          </a:xfrm>
          <a:prstGeom prst="rect">
            <a:avLst/>
          </a:prstGeom>
        </p:spPr>
      </p:pic>
      <p:sp>
        <p:nvSpPr>
          <p:cNvPr id="8" name="TextBox 7">
            <a:extLst>
              <a:ext uri="{FF2B5EF4-FFF2-40B4-BE49-F238E27FC236}">
                <a16:creationId xmlns:a16="http://schemas.microsoft.com/office/drawing/2014/main" id="{687E8EA7-5FFB-4E78-9E10-FF4503BB9075}"/>
              </a:ext>
            </a:extLst>
          </p:cNvPr>
          <p:cNvSpPr txBox="1"/>
          <p:nvPr/>
        </p:nvSpPr>
        <p:spPr>
          <a:xfrm>
            <a:off x="1914032" y="313997"/>
            <a:ext cx="4574349" cy="5909310"/>
          </a:xfrm>
          <a:prstGeom prst="rect">
            <a:avLst/>
          </a:prstGeom>
          <a:noFill/>
        </p:spPr>
        <p:txBody>
          <a:bodyPr wrap="square" rtlCol="0">
            <a:spAutoFit/>
          </a:bodyPr>
          <a:lstStyle/>
          <a:p>
            <a:pPr algn="ctr"/>
            <a:r>
              <a:rPr lang="en-US" sz="2700" dirty="0"/>
              <a:t>Una vez llenados todos los datos ahora podemos darle al boton </a:t>
            </a:r>
            <a:r>
              <a:rPr lang="en-US" sz="2700" b="1" dirty="0"/>
              <a:t>Guardar</a:t>
            </a:r>
            <a:r>
              <a:rPr lang="en-US" sz="2700" dirty="0"/>
              <a:t>, y crearle inmediatamente un </a:t>
            </a:r>
            <a:r>
              <a:rPr lang="en-US" sz="2700" b="1" dirty="0"/>
              <a:t>pedido</a:t>
            </a:r>
            <a:r>
              <a:rPr lang="en-US" sz="2700" dirty="0"/>
              <a:t> y sicnronizarlo si queremos, si el cliente es un cliente con </a:t>
            </a:r>
            <a:r>
              <a:rPr lang="en-US" sz="2700" b="1" dirty="0"/>
              <a:t>NCF</a:t>
            </a:r>
            <a:r>
              <a:rPr lang="en-US" sz="2700" dirty="0"/>
              <a:t> o sin </a:t>
            </a:r>
            <a:r>
              <a:rPr lang="en-US" sz="2700" b="1" dirty="0"/>
              <a:t>NCF, Zona Franca o Gunernamental, </a:t>
            </a:r>
            <a:r>
              <a:rPr lang="en-US" sz="2700" dirty="0"/>
              <a:t> la persona a cargo llenara los datos en macola y ustedes solo deberan buscar el icono de Incio que indica </a:t>
            </a:r>
            <a:r>
              <a:rPr lang="en-US" sz="2700" b="1" dirty="0"/>
              <a:t>sincronizar clientes </a:t>
            </a:r>
            <a:r>
              <a:rPr lang="en-US" sz="2700" dirty="0"/>
              <a:t>y listo esta actualizado con el codigo propio de macola.</a:t>
            </a:r>
            <a:endParaRPr lang="es-DO" sz="2700" dirty="0"/>
          </a:p>
        </p:txBody>
      </p:sp>
      <p:sp>
        <p:nvSpPr>
          <p:cNvPr id="11" name="Rectangle: Rounded Corners 10">
            <a:extLst>
              <a:ext uri="{FF2B5EF4-FFF2-40B4-BE49-F238E27FC236}">
                <a16:creationId xmlns:a16="http://schemas.microsoft.com/office/drawing/2014/main" id="{69E3E3FE-3501-422A-92EE-76C566DF9C3D}"/>
              </a:ext>
            </a:extLst>
          </p:cNvPr>
          <p:cNvSpPr/>
          <p:nvPr/>
        </p:nvSpPr>
        <p:spPr>
          <a:xfrm>
            <a:off x="10983964" y="238260"/>
            <a:ext cx="719718" cy="2220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13" name="Picture 12">
            <a:extLst>
              <a:ext uri="{FF2B5EF4-FFF2-40B4-BE49-F238E27FC236}">
                <a16:creationId xmlns:a16="http://schemas.microsoft.com/office/drawing/2014/main" id="{F23B4B1A-03B4-4E36-950A-0BCCDE797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73" y="4773808"/>
            <a:ext cx="1105054" cy="1247949"/>
          </a:xfrm>
          <a:prstGeom prst="rect">
            <a:avLst/>
          </a:prstGeom>
        </p:spPr>
      </p:pic>
      <p:cxnSp>
        <p:nvCxnSpPr>
          <p:cNvPr id="14" name="Straight Arrow Connector 13">
            <a:extLst>
              <a:ext uri="{FF2B5EF4-FFF2-40B4-BE49-F238E27FC236}">
                <a16:creationId xmlns:a16="http://schemas.microsoft.com/office/drawing/2014/main" id="{B757AB72-B2BB-4BF5-AE10-D50C57FD6294}"/>
              </a:ext>
            </a:extLst>
          </p:cNvPr>
          <p:cNvCxnSpPr>
            <a:cxnSpLocks/>
            <a:endCxn id="13" idx="3"/>
          </p:cNvCxnSpPr>
          <p:nvPr/>
        </p:nvCxnSpPr>
        <p:spPr>
          <a:xfrm flipH="1">
            <a:off x="1630527" y="5241701"/>
            <a:ext cx="1486160" cy="1560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7FC6D4-55E5-42DA-9BB9-BA8A11F63D3A}"/>
              </a:ext>
            </a:extLst>
          </p:cNvPr>
          <p:cNvCxnSpPr>
            <a:cxnSpLocks/>
          </p:cNvCxnSpPr>
          <p:nvPr/>
        </p:nvCxnSpPr>
        <p:spPr>
          <a:xfrm flipV="1">
            <a:off x="4559121" y="425003"/>
            <a:ext cx="6516710" cy="8132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435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14DB52-2D46-40F0-A7DA-297D8DC8A18A}"/>
              </a:ext>
            </a:extLst>
          </p:cNvPr>
          <p:cNvPicPr>
            <a:picLocks noChangeAspect="1"/>
          </p:cNvPicPr>
          <p:nvPr/>
        </p:nvPicPr>
        <p:blipFill rotWithShape="1">
          <a:blip r:embed="rId2">
            <a:extLst>
              <a:ext uri="{28A0092B-C50C-407E-A947-70E740481C1C}">
                <a14:useLocalDpi xmlns:a14="http://schemas.microsoft.com/office/drawing/2010/main" val="0"/>
              </a:ext>
            </a:extLst>
          </a:blip>
          <a:srcRect l="15733" t="120" r="14548"/>
          <a:stretch/>
        </p:blipFill>
        <p:spPr>
          <a:xfrm>
            <a:off x="9356383" y="1514335"/>
            <a:ext cx="2421229" cy="3468721"/>
          </a:xfrm>
          <a:prstGeom prst="rect">
            <a:avLst/>
          </a:prstGeom>
        </p:spPr>
      </p:pic>
      <p:sp>
        <p:nvSpPr>
          <p:cNvPr id="7" name="TextBox 6">
            <a:extLst>
              <a:ext uri="{FF2B5EF4-FFF2-40B4-BE49-F238E27FC236}">
                <a16:creationId xmlns:a16="http://schemas.microsoft.com/office/drawing/2014/main" id="{792AE447-DB5D-40E3-83AB-BAAF2587417D}"/>
              </a:ext>
            </a:extLst>
          </p:cNvPr>
          <p:cNvSpPr txBox="1"/>
          <p:nvPr/>
        </p:nvSpPr>
        <p:spPr>
          <a:xfrm>
            <a:off x="5493854" y="1720840"/>
            <a:ext cx="3663024" cy="3416320"/>
          </a:xfrm>
          <a:prstGeom prst="rect">
            <a:avLst/>
          </a:prstGeom>
          <a:noFill/>
        </p:spPr>
        <p:txBody>
          <a:bodyPr wrap="square" rtlCol="0">
            <a:spAutoFit/>
          </a:bodyPr>
          <a:lstStyle/>
          <a:p>
            <a:pPr algn="ctr"/>
            <a:r>
              <a:rPr lang="en-US" sz="3600" dirty="0"/>
              <a:t>Aca vemos como se ha creado y ya podemos agregarle las cantidades de productos etc.</a:t>
            </a:r>
            <a:endParaRPr lang="es-DO" sz="3600" dirty="0"/>
          </a:p>
        </p:txBody>
      </p:sp>
      <p:pic>
        <p:nvPicPr>
          <p:cNvPr id="9" name="Picture 8">
            <a:extLst>
              <a:ext uri="{FF2B5EF4-FFF2-40B4-BE49-F238E27FC236}">
                <a16:creationId xmlns:a16="http://schemas.microsoft.com/office/drawing/2014/main" id="{41DC00DC-BCF3-4D8A-AB40-CBF0999D8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0" y="785611"/>
            <a:ext cx="2972215" cy="257211"/>
          </a:xfrm>
          <a:prstGeom prst="rect">
            <a:avLst/>
          </a:prstGeom>
        </p:spPr>
      </p:pic>
      <p:grpSp>
        <p:nvGrpSpPr>
          <p:cNvPr id="11" name="Group 10">
            <a:extLst>
              <a:ext uri="{FF2B5EF4-FFF2-40B4-BE49-F238E27FC236}">
                <a16:creationId xmlns:a16="http://schemas.microsoft.com/office/drawing/2014/main" id="{06C6E95D-84F3-433A-8E9F-CA98D26708B0}"/>
              </a:ext>
            </a:extLst>
          </p:cNvPr>
          <p:cNvGrpSpPr/>
          <p:nvPr/>
        </p:nvGrpSpPr>
        <p:grpSpPr>
          <a:xfrm>
            <a:off x="149123" y="0"/>
            <a:ext cx="5145226" cy="6858000"/>
            <a:chOff x="149123" y="0"/>
            <a:chExt cx="5145226" cy="6858000"/>
          </a:xfrm>
        </p:grpSpPr>
        <p:pic>
          <p:nvPicPr>
            <p:cNvPr id="3" name="Picture 2">
              <a:extLst>
                <a:ext uri="{FF2B5EF4-FFF2-40B4-BE49-F238E27FC236}">
                  <a16:creationId xmlns:a16="http://schemas.microsoft.com/office/drawing/2014/main" id="{10F4F68F-CFA2-44E1-8728-6203F8634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123" y="0"/>
              <a:ext cx="5145226" cy="6858000"/>
            </a:xfrm>
            <a:prstGeom prst="rect">
              <a:avLst/>
            </a:prstGeom>
          </p:spPr>
        </p:pic>
        <p:pic>
          <p:nvPicPr>
            <p:cNvPr id="10" name="Picture 9">
              <a:extLst>
                <a:ext uri="{FF2B5EF4-FFF2-40B4-BE49-F238E27FC236}">
                  <a16:creationId xmlns:a16="http://schemas.microsoft.com/office/drawing/2014/main" id="{3A20E0C7-4E6B-4313-A1BF-002BA82A7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80" y="678631"/>
              <a:ext cx="5028185" cy="364191"/>
            </a:xfrm>
            <a:prstGeom prst="rect">
              <a:avLst/>
            </a:prstGeom>
          </p:spPr>
        </p:pic>
      </p:grpSp>
      <p:sp>
        <p:nvSpPr>
          <p:cNvPr id="6" name="Rectangle: Rounded Corners 5">
            <a:extLst>
              <a:ext uri="{FF2B5EF4-FFF2-40B4-BE49-F238E27FC236}">
                <a16:creationId xmlns:a16="http://schemas.microsoft.com/office/drawing/2014/main" id="{31500CC6-FA08-4780-B132-141B7D8DEC0A}"/>
              </a:ext>
            </a:extLst>
          </p:cNvPr>
          <p:cNvSpPr/>
          <p:nvPr/>
        </p:nvSpPr>
        <p:spPr>
          <a:xfrm>
            <a:off x="149123" y="678631"/>
            <a:ext cx="2310742" cy="36060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166439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14D25-1DD7-428F-B93B-BE2407AFF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218" y="204337"/>
            <a:ext cx="4772691" cy="6449325"/>
          </a:xfrm>
          <a:prstGeom prst="rect">
            <a:avLst/>
          </a:prstGeom>
        </p:spPr>
      </p:pic>
      <p:pic>
        <p:nvPicPr>
          <p:cNvPr id="6" name="Picture 5">
            <a:extLst>
              <a:ext uri="{FF2B5EF4-FFF2-40B4-BE49-F238E27FC236}">
                <a16:creationId xmlns:a16="http://schemas.microsoft.com/office/drawing/2014/main" id="{AAD5A78A-4211-4893-9213-1E0F53E4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817118">
            <a:off x="1410507" y="1195801"/>
            <a:ext cx="2407115" cy="2459578"/>
          </a:xfrm>
          <a:prstGeom prst="rect">
            <a:avLst/>
          </a:prstGeom>
        </p:spPr>
      </p:pic>
      <p:sp>
        <p:nvSpPr>
          <p:cNvPr id="7" name="Arrow: Right 6">
            <a:extLst>
              <a:ext uri="{FF2B5EF4-FFF2-40B4-BE49-F238E27FC236}">
                <a16:creationId xmlns:a16="http://schemas.microsoft.com/office/drawing/2014/main" id="{2F35A60F-3C98-4FF7-8006-968C4348C5DC}"/>
              </a:ext>
            </a:extLst>
          </p:cNvPr>
          <p:cNvSpPr/>
          <p:nvPr/>
        </p:nvSpPr>
        <p:spPr>
          <a:xfrm>
            <a:off x="4494727" y="2253803"/>
            <a:ext cx="1601273"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TextBox 7">
            <a:extLst>
              <a:ext uri="{FF2B5EF4-FFF2-40B4-BE49-F238E27FC236}">
                <a16:creationId xmlns:a16="http://schemas.microsoft.com/office/drawing/2014/main" id="{5572F840-23A5-4C54-89C0-4547EA6A6F47}"/>
              </a:ext>
            </a:extLst>
          </p:cNvPr>
          <p:cNvSpPr txBox="1"/>
          <p:nvPr/>
        </p:nvSpPr>
        <p:spPr>
          <a:xfrm>
            <a:off x="579549" y="3725968"/>
            <a:ext cx="5352780" cy="2246769"/>
          </a:xfrm>
          <a:prstGeom prst="rect">
            <a:avLst/>
          </a:prstGeom>
          <a:noFill/>
        </p:spPr>
        <p:txBody>
          <a:bodyPr wrap="square" rtlCol="0">
            <a:spAutoFit/>
          </a:bodyPr>
          <a:lstStyle/>
          <a:p>
            <a:pPr algn="ctr"/>
            <a:r>
              <a:rPr lang="en-US" sz="2800" dirty="0"/>
              <a:t>Aqui vemos que el cliente que acaban de crear se le ha podido crear un pedido de forma natural, siempre y cuando como vemos la condicion es Efectivo.</a:t>
            </a:r>
            <a:endParaRPr lang="es-DO" sz="2800" dirty="0"/>
          </a:p>
        </p:txBody>
      </p:sp>
    </p:spTree>
    <p:extLst>
      <p:ext uri="{BB962C8B-B14F-4D97-AF65-F5344CB8AC3E}">
        <p14:creationId xmlns:p14="http://schemas.microsoft.com/office/powerpoint/2010/main" val="2202879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04244-580E-4D86-8C41-332E7D9D2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821" y="244698"/>
            <a:ext cx="4757114" cy="6368603"/>
          </a:xfrm>
          <a:prstGeom prst="rect">
            <a:avLst/>
          </a:prstGeom>
        </p:spPr>
      </p:pic>
      <p:sp>
        <p:nvSpPr>
          <p:cNvPr id="5" name="TextBox 4">
            <a:extLst>
              <a:ext uri="{FF2B5EF4-FFF2-40B4-BE49-F238E27FC236}">
                <a16:creationId xmlns:a16="http://schemas.microsoft.com/office/drawing/2014/main" id="{AAA6EF4D-F713-48F2-BC25-1EEE1A3A3462}"/>
              </a:ext>
            </a:extLst>
          </p:cNvPr>
          <p:cNvSpPr txBox="1"/>
          <p:nvPr/>
        </p:nvSpPr>
        <p:spPr>
          <a:xfrm>
            <a:off x="302065" y="1953362"/>
            <a:ext cx="6356312" cy="4401205"/>
          </a:xfrm>
          <a:prstGeom prst="rect">
            <a:avLst/>
          </a:prstGeom>
          <a:noFill/>
        </p:spPr>
        <p:txBody>
          <a:bodyPr wrap="square" rtlCol="0">
            <a:spAutoFit/>
          </a:bodyPr>
          <a:lstStyle/>
          <a:p>
            <a:pPr algn="ctr"/>
            <a:r>
              <a:rPr lang="en-US" sz="2800" dirty="0"/>
              <a:t>Si queremos </a:t>
            </a:r>
            <a:r>
              <a:rPr lang="en-US" sz="2800" b="1" dirty="0"/>
              <a:t>ver</a:t>
            </a:r>
            <a:r>
              <a:rPr lang="en-US" sz="2800" dirty="0"/>
              <a:t> los clientes nuevos creados o los que llevamos a la fecha, aqui en Consultas, le damos a nuevos clientes, y alli como ven nos salen 3 opciones, No Sincronizados, Sincronizados y Todos, cuando le damos esas opciones nos traera esos datos, como ejemplo tenemos estos marcados en </a:t>
            </a:r>
            <a:r>
              <a:rPr lang="en-US" sz="2800" b="1" dirty="0">
                <a:solidFill>
                  <a:srgbClr val="00B050"/>
                </a:solidFill>
              </a:rPr>
              <a:t>verde</a:t>
            </a:r>
            <a:r>
              <a:rPr lang="en-US" sz="2800" dirty="0"/>
              <a:t> indicando que estan sincronizados, y en </a:t>
            </a:r>
            <a:r>
              <a:rPr lang="en-US" sz="2800" b="1" dirty="0">
                <a:solidFill>
                  <a:srgbClr val="FF0000"/>
                </a:solidFill>
              </a:rPr>
              <a:t>rojos</a:t>
            </a:r>
            <a:r>
              <a:rPr lang="en-US" sz="2800" dirty="0"/>
              <a:t> los no sincronizados</a:t>
            </a:r>
            <a:endParaRPr lang="es-DO" sz="2800" dirty="0"/>
          </a:p>
        </p:txBody>
      </p:sp>
      <p:pic>
        <p:nvPicPr>
          <p:cNvPr id="5122" name="Picture 2" descr="metaPalabra – Sitio para el aula de Idioma Español y APT (Análisis y  Producción de Texto) del prof. Leonardo G. Rodríguez">
            <a:extLst>
              <a:ext uri="{FF2B5EF4-FFF2-40B4-BE49-F238E27FC236}">
                <a16:creationId xmlns:a16="http://schemas.microsoft.com/office/drawing/2014/main" id="{A3F59C00-9120-46A3-B0CF-3DCCD9A12D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18198" y="503433"/>
            <a:ext cx="2115624" cy="129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27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549611A9-7898-48F4-9EC7-C75209DF1751}"/>
              </a:ext>
            </a:extLst>
          </p:cNvPr>
          <p:cNvSpPr txBox="1"/>
          <p:nvPr/>
        </p:nvSpPr>
        <p:spPr>
          <a:xfrm>
            <a:off x="2087641" y="3661404"/>
            <a:ext cx="8062175" cy="1107996"/>
          </a:xfrm>
          <a:prstGeom prst="rect">
            <a:avLst/>
          </a:prstGeom>
          <a:noFill/>
        </p:spPr>
        <p:txBody>
          <a:bodyPr wrap="square" rtlCol="0">
            <a:spAutoFit/>
          </a:bodyPr>
          <a:lstStyle/>
          <a:p>
            <a:pPr algn="ctr"/>
            <a:r>
              <a:rPr lang="en-US" sz="6600" dirty="0"/>
              <a:t>Creacion de Cobros</a:t>
            </a:r>
            <a:endParaRPr lang="es-DO" sz="6600" dirty="0"/>
          </a:p>
        </p:txBody>
      </p:sp>
      <p:pic>
        <p:nvPicPr>
          <p:cNvPr id="2050" name="Picture 2" descr="Icono contabilidad, caja, registro 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392" y="1062326"/>
            <a:ext cx="2366672" cy="236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17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DA50B-7EFF-48F0-BA3F-4C56FCE9F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242" y="134193"/>
            <a:ext cx="4953989" cy="6589614"/>
          </a:xfrm>
          <a:prstGeom prst="rect">
            <a:avLst/>
          </a:prstGeom>
        </p:spPr>
      </p:pic>
      <p:sp>
        <p:nvSpPr>
          <p:cNvPr id="4" name="Oval 3">
            <a:extLst>
              <a:ext uri="{FF2B5EF4-FFF2-40B4-BE49-F238E27FC236}">
                <a16:creationId xmlns:a16="http://schemas.microsoft.com/office/drawing/2014/main" id="{48607220-B337-42CE-A5D8-5F0A18237484}"/>
              </a:ext>
            </a:extLst>
          </p:cNvPr>
          <p:cNvSpPr/>
          <p:nvPr/>
        </p:nvSpPr>
        <p:spPr>
          <a:xfrm>
            <a:off x="10104798" y="6175420"/>
            <a:ext cx="669701" cy="592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BDAA2F27-FAAA-47D7-8514-8DE812B03645}"/>
              </a:ext>
            </a:extLst>
          </p:cNvPr>
          <p:cNvSpPr txBox="1"/>
          <p:nvPr/>
        </p:nvSpPr>
        <p:spPr>
          <a:xfrm>
            <a:off x="850005" y="755650"/>
            <a:ext cx="5434885" cy="5078313"/>
          </a:xfrm>
          <a:prstGeom prst="rect">
            <a:avLst/>
          </a:prstGeom>
          <a:noFill/>
        </p:spPr>
        <p:txBody>
          <a:bodyPr wrap="square" rtlCol="0">
            <a:spAutoFit/>
          </a:bodyPr>
          <a:lstStyle/>
          <a:p>
            <a:pPr algn="ctr"/>
            <a:r>
              <a:rPr lang="en-US" sz="3600" dirty="0"/>
              <a:t>En esta zona veremos los cobros, donde se estaran agregando los cobros que valla realizando, y los cuales se estan listando para luego ser procesados, segun pago efectivo, cheque, transferencia, deposito bancarios, etc.</a:t>
            </a:r>
            <a:endParaRPr lang="es-DO" sz="3600" dirty="0"/>
          </a:p>
        </p:txBody>
      </p:sp>
    </p:spTree>
    <p:extLst>
      <p:ext uri="{BB962C8B-B14F-4D97-AF65-F5344CB8AC3E}">
        <p14:creationId xmlns:p14="http://schemas.microsoft.com/office/powerpoint/2010/main" val="51033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B9199-34B0-4386-AA8E-7295605AB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048" y="328837"/>
            <a:ext cx="4648673" cy="6200325"/>
          </a:xfrm>
          <a:prstGeom prst="rect">
            <a:avLst/>
          </a:prstGeom>
        </p:spPr>
      </p:pic>
      <p:sp>
        <p:nvSpPr>
          <p:cNvPr id="4" name="Oval 3">
            <a:extLst>
              <a:ext uri="{FF2B5EF4-FFF2-40B4-BE49-F238E27FC236}">
                <a16:creationId xmlns:a16="http://schemas.microsoft.com/office/drawing/2014/main" id="{93AE420C-43C1-4AAB-857B-0195F4DEAE65}"/>
              </a:ext>
            </a:extLst>
          </p:cNvPr>
          <p:cNvSpPr/>
          <p:nvPr/>
        </p:nvSpPr>
        <p:spPr>
          <a:xfrm>
            <a:off x="11204020" y="5936734"/>
            <a:ext cx="669701" cy="592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7130CB21-47BF-4AFA-8E3A-055F368E248C}"/>
              </a:ext>
            </a:extLst>
          </p:cNvPr>
          <p:cNvSpPr txBox="1"/>
          <p:nvPr/>
        </p:nvSpPr>
        <p:spPr>
          <a:xfrm>
            <a:off x="1018309" y="2358736"/>
            <a:ext cx="4749084" cy="3785652"/>
          </a:xfrm>
          <a:prstGeom prst="rect">
            <a:avLst/>
          </a:prstGeom>
          <a:noFill/>
        </p:spPr>
        <p:txBody>
          <a:bodyPr wrap="square" rtlCol="0">
            <a:spAutoFit/>
          </a:bodyPr>
          <a:lstStyle/>
          <a:p>
            <a:pPr algn="ctr"/>
            <a:r>
              <a:rPr lang="en-US" sz="2400" dirty="0"/>
              <a:t>Si queremos saber cuales clientes tiene actualmente deuda en la empresa, vamos donde dice mas como vemos en la imagen de la derecha abajo. Alli nos saldran dos opciones, una para </a:t>
            </a:r>
            <a:r>
              <a:rPr lang="en-US" sz="2400" b="1" dirty="0"/>
              <a:t>CXC</a:t>
            </a:r>
            <a:r>
              <a:rPr lang="en-US" sz="2400" dirty="0"/>
              <a:t> y Configuracion, aqui le damos a </a:t>
            </a:r>
            <a:r>
              <a:rPr lang="en-US" sz="2400" b="1" dirty="0"/>
              <a:t>CXC</a:t>
            </a:r>
            <a:r>
              <a:rPr lang="en-US" sz="2400" dirty="0"/>
              <a:t>, y veremos la siguiente pantalla, esta nos trae los cobros que esten vigente para cobrar, vencidos, etc.</a:t>
            </a:r>
            <a:endParaRPr lang="es-DO" sz="2400" dirty="0"/>
          </a:p>
        </p:txBody>
      </p:sp>
      <p:pic>
        <p:nvPicPr>
          <p:cNvPr id="3074" name="Picture 2" descr="Icono el dinero, las cuentas, la pila,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398" y="328837"/>
            <a:ext cx="1891146" cy="189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60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4FFB9-8CAE-4BD4-9CDC-3874E4469C61}"/>
              </a:ext>
            </a:extLst>
          </p:cNvPr>
          <p:cNvSpPr txBox="1"/>
          <p:nvPr/>
        </p:nvSpPr>
        <p:spPr>
          <a:xfrm>
            <a:off x="409977" y="247988"/>
            <a:ext cx="11372046" cy="2246769"/>
          </a:xfrm>
          <a:prstGeom prst="rect">
            <a:avLst/>
          </a:prstGeom>
          <a:noFill/>
        </p:spPr>
        <p:txBody>
          <a:bodyPr wrap="square" rtlCol="0">
            <a:spAutoFit/>
          </a:bodyPr>
          <a:lstStyle/>
          <a:p>
            <a:pPr algn="just"/>
            <a:r>
              <a:rPr lang="en-US" sz="2800" dirty="0"/>
              <a:t>Si queremos realizar un cobros, nos vamos a clientes, alli Elegimos el cliente que queremos cobrarle, si no esta en la lista porque es de otro dia, pues le buscamos en todo con la lupa, escribimos el nombre y automaticamente nos lo trae, aqui lo Elegimos por ejemplo voy a tomar a COL. J.C el cual vimos que esta pediente.</a:t>
            </a:r>
            <a:endParaRPr lang="es-DO" sz="2800" dirty="0"/>
          </a:p>
        </p:txBody>
      </p:sp>
      <p:pic>
        <p:nvPicPr>
          <p:cNvPr id="4" name="Picture 3">
            <a:extLst>
              <a:ext uri="{FF2B5EF4-FFF2-40B4-BE49-F238E27FC236}">
                <a16:creationId xmlns:a16="http://schemas.microsoft.com/office/drawing/2014/main" id="{83B01778-F133-485A-AF2B-2B561614E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494" y="2394876"/>
            <a:ext cx="7468565" cy="4215136"/>
          </a:xfrm>
          <a:prstGeom prst="rect">
            <a:avLst/>
          </a:prstGeom>
        </p:spPr>
      </p:pic>
    </p:spTree>
    <p:extLst>
      <p:ext uri="{BB962C8B-B14F-4D97-AF65-F5344CB8AC3E}">
        <p14:creationId xmlns:p14="http://schemas.microsoft.com/office/powerpoint/2010/main" val="420312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18916-1304-442C-B1A4-7CC3F3C7B9F0}"/>
              </a:ext>
            </a:extLst>
          </p:cNvPr>
          <p:cNvSpPr txBox="1"/>
          <p:nvPr/>
        </p:nvSpPr>
        <p:spPr>
          <a:xfrm>
            <a:off x="605307" y="566670"/>
            <a:ext cx="4520485" cy="6001643"/>
          </a:xfrm>
          <a:prstGeom prst="rect">
            <a:avLst/>
          </a:prstGeom>
          <a:noFill/>
        </p:spPr>
        <p:txBody>
          <a:bodyPr wrap="square" rtlCol="0">
            <a:spAutoFit/>
          </a:bodyPr>
          <a:lstStyle/>
          <a:p>
            <a:pPr algn="ctr"/>
            <a:r>
              <a:rPr lang="en-US" sz="3200" dirty="0"/>
              <a:t>Cuando le damos a la linea de la factura que queremos cobrar, porque puede que tenga mas de una, voy haciendo una por una, en este caso al darle a la unica que tiene nos trae esta pantalla, donde ahora qui podemos agregar una Nota condicional, o darle Aceptar.</a:t>
            </a:r>
            <a:endParaRPr lang="es-DO" sz="3200" dirty="0"/>
          </a:p>
        </p:txBody>
      </p:sp>
      <p:pic>
        <p:nvPicPr>
          <p:cNvPr id="4" name="Picture 3">
            <a:extLst>
              <a:ext uri="{FF2B5EF4-FFF2-40B4-BE49-F238E27FC236}">
                <a16:creationId xmlns:a16="http://schemas.microsoft.com/office/drawing/2014/main" id="{3FF7C846-C4B1-4B37-8692-D6683C7A7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929" y="1260996"/>
            <a:ext cx="5724764" cy="4336008"/>
          </a:xfrm>
          <a:prstGeom prst="rect">
            <a:avLst/>
          </a:prstGeom>
        </p:spPr>
      </p:pic>
    </p:spTree>
    <p:extLst>
      <p:ext uri="{BB962C8B-B14F-4D97-AF65-F5344CB8AC3E}">
        <p14:creationId xmlns:p14="http://schemas.microsoft.com/office/powerpoint/2010/main" val="929425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7E5A1E-24EB-4708-BF75-864C4828D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672" y="198837"/>
            <a:ext cx="6514161" cy="6460325"/>
          </a:xfrm>
          <a:prstGeom prst="rect">
            <a:avLst/>
          </a:prstGeom>
        </p:spPr>
      </p:pic>
      <p:sp>
        <p:nvSpPr>
          <p:cNvPr id="4" name="TextBox 3">
            <a:extLst>
              <a:ext uri="{FF2B5EF4-FFF2-40B4-BE49-F238E27FC236}">
                <a16:creationId xmlns:a16="http://schemas.microsoft.com/office/drawing/2014/main" id="{09A19B1A-766F-4DA7-A8D1-E68468088B9E}"/>
              </a:ext>
            </a:extLst>
          </p:cNvPr>
          <p:cNvSpPr txBox="1"/>
          <p:nvPr/>
        </p:nvSpPr>
        <p:spPr>
          <a:xfrm>
            <a:off x="193183" y="1210614"/>
            <a:ext cx="4778062" cy="3539430"/>
          </a:xfrm>
          <a:prstGeom prst="rect">
            <a:avLst/>
          </a:prstGeom>
          <a:noFill/>
        </p:spPr>
        <p:txBody>
          <a:bodyPr wrap="square" rtlCol="0">
            <a:spAutoFit/>
          </a:bodyPr>
          <a:lstStyle/>
          <a:p>
            <a:pPr algn="ctr"/>
            <a:r>
              <a:rPr lang="en-US" sz="3200" dirty="0"/>
              <a:t>Aqui como vemos al darle Aceptar, ahora se agrega abajo y alli nos sale un boton verde, si estamos seguros que vamos a cobrar esa factura, pues le damos click </a:t>
            </a:r>
            <a:endParaRPr lang="es-DO" sz="3200" dirty="0"/>
          </a:p>
        </p:txBody>
      </p:sp>
      <p:sp>
        <p:nvSpPr>
          <p:cNvPr id="5" name="Rectangle 4">
            <a:extLst>
              <a:ext uri="{FF2B5EF4-FFF2-40B4-BE49-F238E27FC236}">
                <a16:creationId xmlns:a16="http://schemas.microsoft.com/office/drawing/2014/main" id="{8922DF06-6913-476A-BBB0-12B900D092D4}"/>
              </a:ext>
            </a:extLst>
          </p:cNvPr>
          <p:cNvSpPr/>
          <p:nvPr/>
        </p:nvSpPr>
        <p:spPr>
          <a:xfrm>
            <a:off x="10328856" y="4750044"/>
            <a:ext cx="1748977" cy="4659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40131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est Buy: Apple iPad® mini 2 with Wi-Fi + Cellular 32GB (AT&amp;T) Space  Gray/Black MF080LL/A">
            <a:extLst>
              <a:ext uri="{FF2B5EF4-FFF2-40B4-BE49-F238E27FC236}">
                <a16:creationId xmlns:a16="http://schemas.microsoft.com/office/drawing/2014/main" id="{E9D41385-2FFF-422F-95E2-CACD8B128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940" y="1068022"/>
            <a:ext cx="8990422" cy="555608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15C8A868-8970-44C4-A588-BDA59E378E2F}"/>
              </a:ext>
            </a:extLst>
          </p:cNvPr>
          <p:cNvCxnSpPr>
            <a:cxnSpLocks/>
          </p:cNvCxnSpPr>
          <p:nvPr/>
        </p:nvCxnSpPr>
        <p:spPr>
          <a:xfrm flipH="1">
            <a:off x="7469747" y="615503"/>
            <a:ext cx="3709116" cy="4354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9" name="Picture 6" descr="Icono el poder, en, off">
            <a:extLst>
              <a:ext uri="{FF2B5EF4-FFF2-40B4-BE49-F238E27FC236}">
                <a16:creationId xmlns:a16="http://schemas.microsoft.com/office/drawing/2014/main" id="{67605BFB-DBDD-406A-8C88-AFA42977CAB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784394" y="111850"/>
            <a:ext cx="1231006" cy="12310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CDE4114-4977-4D1C-8F17-9759F8DABEA1}"/>
              </a:ext>
            </a:extLst>
          </p:cNvPr>
          <p:cNvSpPr txBox="1"/>
          <p:nvPr/>
        </p:nvSpPr>
        <p:spPr>
          <a:xfrm>
            <a:off x="10959919" y="1148564"/>
            <a:ext cx="1050704" cy="646331"/>
          </a:xfrm>
          <a:prstGeom prst="rect">
            <a:avLst/>
          </a:prstGeom>
          <a:noFill/>
        </p:spPr>
        <p:txBody>
          <a:bodyPr wrap="square" rtlCol="0">
            <a:spAutoFit/>
          </a:bodyPr>
          <a:lstStyle/>
          <a:p>
            <a:pPr algn="ctr"/>
            <a:r>
              <a:rPr lang="en-US" b="1" dirty="0"/>
              <a:t>Boton On y Off</a:t>
            </a:r>
            <a:endParaRPr lang="es-DO" b="1" dirty="0"/>
          </a:p>
        </p:txBody>
      </p:sp>
      <p:cxnSp>
        <p:nvCxnSpPr>
          <p:cNvPr id="20" name="Straight Arrow Connector 19">
            <a:extLst>
              <a:ext uri="{FF2B5EF4-FFF2-40B4-BE49-F238E27FC236}">
                <a16:creationId xmlns:a16="http://schemas.microsoft.com/office/drawing/2014/main" id="{CFCAE702-E7EE-4DC8-94D5-9C032D8EA6B3}"/>
              </a:ext>
            </a:extLst>
          </p:cNvPr>
          <p:cNvCxnSpPr>
            <a:cxnSpLocks/>
            <a:stCxn id="23" idx="2"/>
          </p:cNvCxnSpPr>
          <p:nvPr/>
        </p:nvCxnSpPr>
        <p:spPr>
          <a:xfrm>
            <a:off x="796344" y="5276183"/>
            <a:ext cx="2693831" cy="1124617"/>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9DDFBF07-2D68-4BB4-83E8-D2B2D8515DBE}"/>
              </a:ext>
            </a:extLst>
          </p:cNvPr>
          <p:cNvSpPr txBox="1"/>
          <p:nvPr/>
        </p:nvSpPr>
        <p:spPr>
          <a:xfrm>
            <a:off x="270456" y="4906851"/>
            <a:ext cx="1051775" cy="369332"/>
          </a:xfrm>
          <a:prstGeom prst="rect">
            <a:avLst/>
          </a:prstGeom>
          <a:noFill/>
        </p:spPr>
        <p:txBody>
          <a:bodyPr wrap="square" rtlCol="0">
            <a:spAutoFit/>
          </a:bodyPr>
          <a:lstStyle/>
          <a:p>
            <a:pPr algn="ctr"/>
            <a:r>
              <a:rPr lang="en-US" b="1" dirty="0"/>
              <a:t>Home</a:t>
            </a:r>
            <a:endParaRPr lang="es-DO" b="1" dirty="0"/>
          </a:p>
        </p:txBody>
      </p:sp>
      <p:cxnSp>
        <p:nvCxnSpPr>
          <p:cNvPr id="25" name="Straight Arrow Connector 24">
            <a:extLst>
              <a:ext uri="{FF2B5EF4-FFF2-40B4-BE49-F238E27FC236}">
                <a16:creationId xmlns:a16="http://schemas.microsoft.com/office/drawing/2014/main" id="{6DEA042F-69B4-433C-A3F1-BC5523F1052E}"/>
              </a:ext>
            </a:extLst>
          </p:cNvPr>
          <p:cNvCxnSpPr>
            <a:cxnSpLocks/>
          </p:cNvCxnSpPr>
          <p:nvPr/>
        </p:nvCxnSpPr>
        <p:spPr>
          <a:xfrm flipH="1" flipV="1">
            <a:off x="7469747" y="1099754"/>
            <a:ext cx="3400022" cy="29143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8" name="Arrow: Down 27">
            <a:extLst>
              <a:ext uri="{FF2B5EF4-FFF2-40B4-BE49-F238E27FC236}">
                <a16:creationId xmlns:a16="http://schemas.microsoft.com/office/drawing/2014/main" id="{DECF7F6D-4BA2-46AE-9940-722EB8D848A1}"/>
              </a:ext>
            </a:extLst>
          </p:cNvPr>
          <p:cNvSpPr/>
          <p:nvPr/>
        </p:nvSpPr>
        <p:spPr>
          <a:xfrm>
            <a:off x="11348702" y="1843706"/>
            <a:ext cx="273139"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9" name="TextBox 28">
            <a:extLst>
              <a:ext uri="{FF2B5EF4-FFF2-40B4-BE49-F238E27FC236}">
                <a16:creationId xmlns:a16="http://schemas.microsoft.com/office/drawing/2014/main" id="{7A87ADDB-6EAA-466A-8A3B-57ABCEE80795}"/>
              </a:ext>
            </a:extLst>
          </p:cNvPr>
          <p:cNvSpPr txBox="1"/>
          <p:nvPr/>
        </p:nvSpPr>
        <p:spPr>
          <a:xfrm>
            <a:off x="10869768" y="2521769"/>
            <a:ext cx="1231006" cy="923330"/>
          </a:xfrm>
          <a:prstGeom prst="rect">
            <a:avLst/>
          </a:prstGeom>
          <a:noFill/>
        </p:spPr>
        <p:txBody>
          <a:bodyPr wrap="square" rtlCol="0">
            <a:spAutoFit/>
          </a:bodyPr>
          <a:lstStyle/>
          <a:p>
            <a:pPr algn="ctr"/>
            <a:r>
              <a:rPr lang="en-US" b="1" dirty="0"/>
              <a:t>Encender</a:t>
            </a:r>
          </a:p>
          <a:p>
            <a:pPr algn="ctr"/>
            <a:r>
              <a:rPr lang="en-US" b="1" dirty="0"/>
              <a:t> y </a:t>
            </a:r>
          </a:p>
          <a:p>
            <a:pPr algn="ctr"/>
            <a:r>
              <a:rPr lang="en-US" b="1" dirty="0"/>
              <a:t>Apagar</a:t>
            </a:r>
            <a:endParaRPr lang="es-DO" b="1" dirty="0"/>
          </a:p>
        </p:txBody>
      </p:sp>
      <p:sp>
        <p:nvSpPr>
          <p:cNvPr id="11" name="TextBox 2">
            <a:extLst>
              <a:ext uri="{FF2B5EF4-FFF2-40B4-BE49-F238E27FC236}">
                <a16:creationId xmlns:a16="http://schemas.microsoft.com/office/drawing/2014/main" id="{3E6C5EDB-EB97-44F6-82CD-34192FC99F5E}"/>
              </a:ext>
            </a:extLst>
          </p:cNvPr>
          <p:cNvSpPr txBox="1"/>
          <p:nvPr/>
        </p:nvSpPr>
        <p:spPr>
          <a:xfrm>
            <a:off x="223284" y="143744"/>
            <a:ext cx="11589488" cy="523220"/>
          </a:xfrm>
          <a:prstGeom prst="rect">
            <a:avLst/>
          </a:prstGeom>
          <a:noFill/>
        </p:spPr>
        <p:txBody>
          <a:bodyPr wrap="square">
            <a:spAutoFit/>
          </a:bodyPr>
          <a:lstStyle/>
          <a:p>
            <a:pPr algn="ctr"/>
            <a:r>
              <a:rPr lang="it-IT" sz="2800" b="1" i="0" dirty="0">
                <a:solidFill>
                  <a:srgbClr val="2A2A2A"/>
                </a:solidFill>
                <a:effectLst/>
                <a:latin typeface="Oxygen"/>
              </a:rPr>
              <a:t>Apagado y encendido, asi como menu principal</a:t>
            </a:r>
            <a:endParaRPr lang="it-IT" sz="2800" b="1" i="0" dirty="0">
              <a:solidFill>
                <a:srgbClr val="005FBE"/>
              </a:solidFill>
              <a:effectLst/>
              <a:latin typeface="Oxygen"/>
            </a:endParaRPr>
          </a:p>
        </p:txBody>
      </p:sp>
    </p:spTree>
    <p:extLst>
      <p:ext uri="{BB962C8B-B14F-4D97-AF65-F5344CB8AC3E}">
        <p14:creationId xmlns:p14="http://schemas.microsoft.com/office/powerpoint/2010/main" val="3362128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5BBFA-D8D0-47B7-8F94-0039E860C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319" y="1600109"/>
            <a:ext cx="7125694" cy="3219899"/>
          </a:xfrm>
          <a:prstGeom prst="rect">
            <a:avLst/>
          </a:prstGeom>
        </p:spPr>
      </p:pic>
      <p:sp>
        <p:nvSpPr>
          <p:cNvPr id="4" name="TextBox 3">
            <a:extLst>
              <a:ext uri="{FF2B5EF4-FFF2-40B4-BE49-F238E27FC236}">
                <a16:creationId xmlns:a16="http://schemas.microsoft.com/office/drawing/2014/main" id="{3A4B0C08-D67E-4ADB-9EC2-7211A01ED1E8}"/>
              </a:ext>
            </a:extLst>
          </p:cNvPr>
          <p:cNvSpPr txBox="1"/>
          <p:nvPr/>
        </p:nvSpPr>
        <p:spPr>
          <a:xfrm>
            <a:off x="317987" y="1068946"/>
            <a:ext cx="4134118" cy="4401205"/>
          </a:xfrm>
          <a:prstGeom prst="rect">
            <a:avLst/>
          </a:prstGeom>
          <a:noFill/>
        </p:spPr>
        <p:txBody>
          <a:bodyPr wrap="square" rtlCol="0">
            <a:spAutoFit/>
          </a:bodyPr>
          <a:lstStyle/>
          <a:p>
            <a:pPr algn="ctr"/>
            <a:r>
              <a:rPr lang="en-US" sz="2800" dirty="0"/>
              <a:t>Al darle a agregar, nos saldra esta otra Ventana, donde veremos el monto de la factura, y las condicones de pago, si es en efectivo, si son cheques, transferencia, y cuentas facturas esta pagando, aqui escogemos efectivo en este caso de ejemplo.</a:t>
            </a:r>
            <a:endParaRPr lang="es-DO" sz="2800" dirty="0"/>
          </a:p>
        </p:txBody>
      </p:sp>
    </p:spTree>
    <p:extLst>
      <p:ext uri="{BB962C8B-B14F-4D97-AF65-F5344CB8AC3E}">
        <p14:creationId xmlns:p14="http://schemas.microsoft.com/office/powerpoint/2010/main" val="1516769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7FD6C-2FDE-49CB-8B4F-B3A1CB4B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1" y="1490921"/>
            <a:ext cx="5577546" cy="4819728"/>
          </a:xfrm>
          <a:prstGeom prst="rect">
            <a:avLst/>
          </a:prstGeom>
        </p:spPr>
      </p:pic>
      <p:pic>
        <p:nvPicPr>
          <p:cNvPr id="5" name="Picture 4">
            <a:extLst>
              <a:ext uri="{FF2B5EF4-FFF2-40B4-BE49-F238E27FC236}">
                <a16:creationId xmlns:a16="http://schemas.microsoft.com/office/drawing/2014/main" id="{830F1154-82F5-4BE5-AEB4-F7E584BCF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646" y="1469760"/>
            <a:ext cx="5577546" cy="4840889"/>
          </a:xfrm>
          <a:prstGeom prst="rect">
            <a:avLst/>
          </a:prstGeom>
        </p:spPr>
      </p:pic>
      <p:sp>
        <p:nvSpPr>
          <p:cNvPr id="6" name="TextBox 5">
            <a:extLst>
              <a:ext uri="{FF2B5EF4-FFF2-40B4-BE49-F238E27FC236}">
                <a16:creationId xmlns:a16="http://schemas.microsoft.com/office/drawing/2014/main" id="{34F3E483-A14F-42A5-B2CB-E6CF9639EC0A}"/>
              </a:ext>
            </a:extLst>
          </p:cNvPr>
          <p:cNvSpPr txBox="1"/>
          <p:nvPr/>
        </p:nvSpPr>
        <p:spPr>
          <a:xfrm>
            <a:off x="756048" y="547351"/>
            <a:ext cx="5102686" cy="523220"/>
          </a:xfrm>
          <a:prstGeom prst="rect">
            <a:avLst/>
          </a:prstGeom>
          <a:noFill/>
        </p:spPr>
        <p:txBody>
          <a:bodyPr wrap="square" rtlCol="0">
            <a:spAutoFit/>
          </a:bodyPr>
          <a:lstStyle/>
          <a:p>
            <a:pPr algn="ctr"/>
            <a:r>
              <a:rPr lang="en-US" sz="2800" b="1" dirty="0">
                <a:solidFill>
                  <a:srgbClr val="FF0000"/>
                </a:solidFill>
              </a:rPr>
              <a:t>Opciones de pago en Efectivo</a:t>
            </a:r>
            <a:endParaRPr lang="es-DO" sz="2800" b="1" dirty="0">
              <a:solidFill>
                <a:srgbClr val="FF0000"/>
              </a:solidFill>
            </a:endParaRPr>
          </a:p>
        </p:txBody>
      </p:sp>
      <p:sp>
        <p:nvSpPr>
          <p:cNvPr id="7" name="TextBox 6">
            <a:extLst>
              <a:ext uri="{FF2B5EF4-FFF2-40B4-BE49-F238E27FC236}">
                <a16:creationId xmlns:a16="http://schemas.microsoft.com/office/drawing/2014/main" id="{06CDB48E-4159-40B7-8A6E-E10BBB793E30}"/>
              </a:ext>
            </a:extLst>
          </p:cNvPr>
          <p:cNvSpPr txBox="1"/>
          <p:nvPr/>
        </p:nvSpPr>
        <p:spPr>
          <a:xfrm>
            <a:off x="6795752" y="547351"/>
            <a:ext cx="4494727" cy="523220"/>
          </a:xfrm>
          <a:prstGeom prst="rect">
            <a:avLst/>
          </a:prstGeom>
          <a:noFill/>
        </p:spPr>
        <p:txBody>
          <a:bodyPr wrap="square" rtlCol="0">
            <a:spAutoFit/>
          </a:bodyPr>
          <a:lstStyle/>
          <a:p>
            <a:pPr algn="ctr"/>
            <a:r>
              <a:rPr lang="en-US" sz="2800" b="1" dirty="0">
                <a:solidFill>
                  <a:srgbClr val="FF0000"/>
                </a:solidFill>
              </a:rPr>
              <a:t>Opciones de pago en Cheque</a:t>
            </a:r>
            <a:endParaRPr lang="es-DO" sz="2800" b="1" dirty="0">
              <a:solidFill>
                <a:srgbClr val="FF0000"/>
              </a:solidFill>
            </a:endParaRPr>
          </a:p>
        </p:txBody>
      </p:sp>
    </p:spTree>
    <p:extLst>
      <p:ext uri="{BB962C8B-B14F-4D97-AF65-F5344CB8AC3E}">
        <p14:creationId xmlns:p14="http://schemas.microsoft.com/office/powerpoint/2010/main" val="3912919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5ADB4-5FA6-4482-B0CD-B4BFE839E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927" y="1293922"/>
            <a:ext cx="5948852" cy="5303114"/>
          </a:xfrm>
          <a:prstGeom prst="rect">
            <a:avLst/>
          </a:prstGeom>
        </p:spPr>
      </p:pic>
      <p:sp>
        <p:nvSpPr>
          <p:cNvPr id="4" name="TextBox 3">
            <a:extLst>
              <a:ext uri="{FF2B5EF4-FFF2-40B4-BE49-F238E27FC236}">
                <a16:creationId xmlns:a16="http://schemas.microsoft.com/office/drawing/2014/main" id="{D74F702C-5E0C-4520-9121-CB2234471529}"/>
              </a:ext>
            </a:extLst>
          </p:cNvPr>
          <p:cNvSpPr txBox="1"/>
          <p:nvPr/>
        </p:nvSpPr>
        <p:spPr>
          <a:xfrm>
            <a:off x="2775761" y="508714"/>
            <a:ext cx="6289184" cy="523220"/>
          </a:xfrm>
          <a:prstGeom prst="rect">
            <a:avLst/>
          </a:prstGeom>
          <a:noFill/>
        </p:spPr>
        <p:txBody>
          <a:bodyPr wrap="square" rtlCol="0">
            <a:spAutoFit/>
          </a:bodyPr>
          <a:lstStyle/>
          <a:p>
            <a:pPr algn="ctr"/>
            <a:r>
              <a:rPr lang="en-US" sz="2800" b="1" dirty="0">
                <a:solidFill>
                  <a:srgbClr val="FF0000"/>
                </a:solidFill>
              </a:rPr>
              <a:t>Opciones de pago en Transferencia</a:t>
            </a:r>
            <a:endParaRPr lang="es-DO" sz="2800" b="1" dirty="0">
              <a:solidFill>
                <a:srgbClr val="FF0000"/>
              </a:solidFill>
            </a:endParaRPr>
          </a:p>
        </p:txBody>
      </p:sp>
    </p:spTree>
    <p:extLst>
      <p:ext uri="{BB962C8B-B14F-4D97-AF65-F5344CB8AC3E}">
        <p14:creationId xmlns:p14="http://schemas.microsoft.com/office/powerpoint/2010/main" val="161326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E4D4C-B395-4942-AB5B-CCF75A4D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12" y="1907107"/>
            <a:ext cx="5392771" cy="4781143"/>
          </a:xfrm>
          <a:prstGeom prst="rect">
            <a:avLst/>
          </a:prstGeom>
        </p:spPr>
      </p:pic>
      <p:pic>
        <p:nvPicPr>
          <p:cNvPr id="5" name="Picture 4">
            <a:extLst>
              <a:ext uri="{FF2B5EF4-FFF2-40B4-BE49-F238E27FC236}">
                <a16:creationId xmlns:a16="http://schemas.microsoft.com/office/drawing/2014/main" id="{3FD2A179-A0B3-4519-B29C-08B142C42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023" y="3157706"/>
            <a:ext cx="3838718" cy="2032262"/>
          </a:xfrm>
          <a:prstGeom prst="rect">
            <a:avLst/>
          </a:prstGeom>
        </p:spPr>
      </p:pic>
      <p:sp>
        <p:nvSpPr>
          <p:cNvPr id="6" name="TextBox 5">
            <a:extLst>
              <a:ext uri="{FF2B5EF4-FFF2-40B4-BE49-F238E27FC236}">
                <a16:creationId xmlns:a16="http://schemas.microsoft.com/office/drawing/2014/main" id="{B16009FB-B460-4C9E-B3D1-3F4165C56D5C}"/>
              </a:ext>
            </a:extLst>
          </p:cNvPr>
          <p:cNvSpPr txBox="1"/>
          <p:nvPr/>
        </p:nvSpPr>
        <p:spPr>
          <a:xfrm>
            <a:off x="540912" y="283335"/>
            <a:ext cx="11462198" cy="1200329"/>
          </a:xfrm>
          <a:prstGeom prst="rect">
            <a:avLst/>
          </a:prstGeom>
          <a:noFill/>
        </p:spPr>
        <p:txBody>
          <a:bodyPr wrap="square" rtlCol="0">
            <a:spAutoFit/>
          </a:bodyPr>
          <a:lstStyle/>
          <a:p>
            <a:r>
              <a:rPr lang="en-US" sz="2400" dirty="0"/>
              <a:t>Despues de elegir la forma de pago, y agregar las notas correspondientes de pago, le damos Aplicar Cobro, y nos saldra una pequeño Ventana con la confirmacion de desea aplicar el pago OK o No, con el monto que has elegido, le damos que Ok</a:t>
            </a:r>
            <a:endParaRPr lang="es-DO" sz="2400" dirty="0"/>
          </a:p>
        </p:txBody>
      </p:sp>
    </p:spTree>
    <p:extLst>
      <p:ext uri="{BB962C8B-B14F-4D97-AF65-F5344CB8AC3E}">
        <p14:creationId xmlns:p14="http://schemas.microsoft.com/office/powerpoint/2010/main" val="171056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F9278-5F16-445A-A7BC-A4DDFF7D4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25" y="2215073"/>
            <a:ext cx="4757413" cy="2450788"/>
          </a:xfrm>
          <a:prstGeom prst="rect">
            <a:avLst/>
          </a:prstGeom>
        </p:spPr>
      </p:pic>
      <p:sp>
        <p:nvSpPr>
          <p:cNvPr id="3" name="TextBox 2">
            <a:extLst>
              <a:ext uri="{FF2B5EF4-FFF2-40B4-BE49-F238E27FC236}">
                <a16:creationId xmlns:a16="http://schemas.microsoft.com/office/drawing/2014/main" id="{C06E8CDF-1E54-4C40-84CF-F7DE575B254D}"/>
              </a:ext>
            </a:extLst>
          </p:cNvPr>
          <p:cNvSpPr txBox="1"/>
          <p:nvPr/>
        </p:nvSpPr>
        <p:spPr>
          <a:xfrm>
            <a:off x="6387922" y="1916973"/>
            <a:ext cx="4757412" cy="3046988"/>
          </a:xfrm>
          <a:prstGeom prst="rect">
            <a:avLst/>
          </a:prstGeom>
          <a:noFill/>
        </p:spPr>
        <p:txBody>
          <a:bodyPr wrap="square" rtlCol="0">
            <a:spAutoFit/>
          </a:bodyPr>
          <a:lstStyle/>
          <a:p>
            <a:pPr algn="ctr"/>
            <a:r>
              <a:rPr lang="en-US" sz="3200" dirty="0"/>
              <a:t>Al darle a OK, no saldra esta opcion, donde vamos a elegir imprimir el recibido, si el cliente mas cobros, aqui le das a aplicar otro pago.</a:t>
            </a:r>
            <a:endParaRPr lang="es-DO" sz="3200" dirty="0"/>
          </a:p>
        </p:txBody>
      </p:sp>
    </p:spTree>
    <p:extLst>
      <p:ext uri="{BB962C8B-B14F-4D97-AF65-F5344CB8AC3E}">
        <p14:creationId xmlns:p14="http://schemas.microsoft.com/office/powerpoint/2010/main" val="1925292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BDB72-36BB-4147-8452-D4F3F41A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977" y="518374"/>
            <a:ext cx="5682834" cy="5821252"/>
          </a:xfrm>
          <a:prstGeom prst="rect">
            <a:avLst/>
          </a:prstGeom>
        </p:spPr>
      </p:pic>
      <p:sp>
        <p:nvSpPr>
          <p:cNvPr id="4" name="TextBox 3">
            <a:extLst>
              <a:ext uri="{FF2B5EF4-FFF2-40B4-BE49-F238E27FC236}">
                <a16:creationId xmlns:a16="http://schemas.microsoft.com/office/drawing/2014/main" id="{0FD31F77-7648-4C17-AD0F-5764D428484C}"/>
              </a:ext>
            </a:extLst>
          </p:cNvPr>
          <p:cNvSpPr txBox="1"/>
          <p:nvPr/>
        </p:nvSpPr>
        <p:spPr>
          <a:xfrm>
            <a:off x="695459" y="1532586"/>
            <a:ext cx="4726547" cy="4154984"/>
          </a:xfrm>
          <a:prstGeom prst="rect">
            <a:avLst/>
          </a:prstGeom>
          <a:noFill/>
        </p:spPr>
        <p:txBody>
          <a:bodyPr wrap="square" rtlCol="0">
            <a:spAutoFit/>
          </a:bodyPr>
          <a:lstStyle/>
          <a:p>
            <a:pPr algn="ctr"/>
            <a:r>
              <a:rPr lang="en-US" sz="4400" dirty="0"/>
              <a:t>Al darle a imprimir veremos esta Ventana y alli vamos a poder darle a configurar, etc.</a:t>
            </a:r>
            <a:endParaRPr lang="es-DO" sz="4400" dirty="0"/>
          </a:p>
        </p:txBody>
      </p:sp>
    </p:spTree>
    <p:extLst>
      <p:ext uri="{BB962C8B-B14F-4D97-AF65-F5344CB8AC3E}">
        <p14:creationId xmlns:p14="http://schemas.microsoft.com/office/powerpoint/2010/main" val="765851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DC577C-79D9-49A5-B427-1F8948A8B92B}"/>
              </a:ext>
            </a:extLst>
          </p:cNvPr>
          <p:cNvSpPr txBox="1"/>
          <p:nvPr/>
        </p:nvSpPr>
        <p:spPr>
          <a:xfrm>
            <a:off x="6405777" y="1155733"/>
            <a:ext cx="5190186" cy="4154984"/>
          </a:xfrm>
          <a:prstGeom prst="rect">
            <a:avLst/>
          </a:prstGeom>
          <a:noFill/>
        </p:spPr>
        <p:txBody>
          <a:bodyPr wrap="square" rtlCol="0">
            <a:spAutoFit/>
          </a:bodyPr>
          <a:lstStyle/>
          <a:p>
            <a:pPr algn="ctr"/>
            <a:r>
              <a:rPr lang="en-US" sz="4400" dirty="0"/>
              <a:t>Usaremos esta impresora, la cual ustedes tendran configurada en su ipad la proximas semanas.</a:t>
            </a:r>
            <a:endParaRPr lang="es-DO" sz="4400" dirty="0"/>
          </a:p>
        </p:txBody>
      </p:sp>
      <p:pic>
        <p:nvPicPr>
          <p:cNvPr id="1026" name="Picture 2" descr="Zebra ZQ510 - Direct Thermal, 230dpi, Bluetooth, USB, Near Field  Commun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09" y="760878"/>
            <a:ext cx="561975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725522" y="5694219"/>
            <a:ext cx="5054959" cy="523220"/>
          </a:xfrm>
          <a:prstGeom prst="rect">
            <a:avLst/>
          </a:prstGeom>
          <a:noFill/>
        </p:spPr>
        <p:txBody>
          <a:bodyPr wrap="square" rtlCol="0">
            <a:spAutoFit/>
          </a:bodyPr>
          <a:lstStyle/>
          <a:p>
            <a:pPr algn="ctr"/>
            <a:r>
              <a:rPr lang="en-US" sz="2800" b="1" dirty="0"/>
              <a:t>Impresora Zebra Modelo ZQ510</a:t>
            </a:r>
          </a:p>
        </p:txBody>
      </p:sp>
      <p:sp>
        <p:nvSpPr>
          <p:cNvPr id="4" name="Flecha derecha 3"/>
          <p:cNvSpPr/>
          <p:nvPr/>
        </p:nvSpPr>
        <p:spPr>
          <a:xfrm>
            <a:off x="5330536" y="2940627"/>
            <a:ext cx="1298864" cy="633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301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812B08-7F49-43F5-BC03-9ECBA6D16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527" y="79252"/>
            <a:ext cx="4998988" cy="6654058"/>
          </a:xfrm>
          <a:prstGeom prst="rect">
            <a:avLst/>
          </a:prstGeom>
        </p:spPr>
      </p:pic>
      <p:sp>
        <p:nvSpPr>
          <p:cNvPr id="4" name="Oval 3">
            <a:extLst>
              <a:ext uri="{FF2B5EF4-FFF2-40B4-BE49-F238E27FC236}">
                <a16:creationId xmlns:a16="http://schemas.microsoft.com/office/drawing/2014/main" id="{79722D03-43F5-46C0-BBA3-750E7370C3CB}"/>
              </a:ext>
            </a:extLst>
          </p:cNvPr>
          <p:cNvSpPr/>
          <p:nvPr/>
        </p:nvSpPr>
        <p:spPr>
          <a:xfrm>
            <a:off x="9803150" y="6265572"/>
            <a:ext cx="669701" cy="5924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6A1CE036-9947-4B33-A11D-E04E4C29A6A4}"/>
              </a:ext>
            </a:extLst>
          </p:cNvPr>
          <p:cNvSpPr txBox="1"/>
          <p:nvPr/>
        </p:nvSpPr>
        <p:spPr>
          <a:xfrm>
            <a:off x="966354" y="1111827"/>
            <a:ext cx="4786697" cy="4401205"/>
          </a:xfrm>
          <a:prstGeom prst="rect">
            <a:avLst/>
          </a:prstGeom>
          <a:noFill/>
        </p:spPr>
        <p:txBody>
          <a:bodyPr wrap="square" rtlCol="0">
            <a:spAutoFit/>
          </a:bodyPr>
          <a:lstStyle/>
          <a:p>
            <a:pPr algn="ctr"/>
            <a:r>
              <a:rPr lang="en-US" sz="2800" dirty="0"/>
              <a:t>Ahora nos vamos a Cobros y depositos como vemos en el icono de abajo,  aqui existen algunas opciones como Pediente, Cobrados, Todos, y veremos que un cobros aqui esta pediente de enviar, si estamos de acuerdo le damos al Boton Verde que dice Enviar Cobros.  </a:t>
            </a:r>
            <a:endParaRPr lang="es-DO" sz="2800" dirty="0"/>
          </a:p>
        </p:txBody>
      </p:sp>
    </p:spTree>
    <p:extLst>
      <p:ext uri="{BB962C8B-B14F-4D97-AF65-F5344CB8AC3E}">
        <p14:creationId xmlns:p14="http://schemas.microsoft.com/office/powerpoint/2010/main" val="2194270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71E83E-1028-4B13-8C54-372C55405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73" y="125524"/>
            <a:ext cx="5216682" cy="6348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E247AEBF-118A-41BE-967D-0FD472F92F80}"/>
              </a:ext>
            </a:extLst>
          </p:cNvPr>
          <p:cNvSpPr txBox="1"/>
          <p:nvPr/>
        </p:nvSpPr>
        <p:spPr>
          <a:xfrm>
            <a:off x="336951" y="347729"/>
            <a:ext cx="5439177" cy="4154984"/>
          </a:xfrm>
          <a:prstGeom prst="rect">
            <a:avLst/>
          </a:prstGeom>
          <a:noFill/>
        </p:spPr>
        <p:txBody>
          <a:bodyPr wrap="square" rtlCol="0">
            <a:spAutoFit/>
          </a:bodyPr>
          <a:lstStyle/>
          <a:p>
            <a:pPr algn="just"/>
            <a:r>
              <a:rPr lang="en-US" sz="2400" dirty="0"/>
              <a:t>Aqui vamos a ver como nos sale esta opcion al momento de darle enviar al cobros, y aqui nos da dos opciones, por ejemplo en este caso es personal que debe entregar el dinero en caja, y le damos a esa opcion, en caso de la otra opcion, es cuando hay que llevarlos al bando. En nuestro caso le damos entregar personal, y le damos enviar y nos saldra una Ventana con un mensaje de confirmacion</a:t>
            </a:r>
            <a:endParaRPr lang="es-DO" sz="2400" dirty="0"/>
          </a:p>
        </p:txBody>
      </p:sp>
      <p:pic>
        <p:nvPicPr>
          <p:cNvPr id="6" name="Picture 5">
            <a:extLst>
              <a:ext uri="{FF2B5EF4-FFF2-40B4-BE49-F238E27FC236}">
                <a16:creationId xmlns:a16="http://schemas.microsoft.com/office/drawing/2014/main" id="{234224CB-3A2C-4248-9273-6806678B8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125" y="4612041"/>
            <a:ext cx="3640335" cy="1975795"/>
          </a:xfrm>
          <a:prstGeom prst="rect">
            <a:avLst/>
          </a:prstGeom>
        </p:spPr>
      </p:pic>
    </p:spTree>
    <p:extLst>
      <p:ext uri="{BB962C8B-B14F-4D97-AF65-F5344CB8AC3E}">
        <p14:creationId xmlns:p14="http://schemas.microsoft.com/office/powerpoint/2010/main" val="833237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99460-3BB6-4674-82A5-5FC833D53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381" y="233347"/>
            <a:ext cx="4780502" cy="6344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DC0211FE-D9E0-472C-9DB2-B2812DDB8B53}"/>
              </a:ext>
            </a:extLst>
          </p:cNvPr>
          <p:cNvSpPr txBox="1"/>
          <p:nvPr/>
        </p:nvSpPr>
        <p:spPr>
          <a:xfrm>
            <a:off x="811369" y="1764406"/>
            <a:ext cx="5409127" cy="3477875"/>
          </a:xfrm>
          <a:prstGeom prst="rect">
            <a:avLst/>
          </a:prstGeom>
          <a:noFill/>
        </p:spPr>
        <p:txBody>
          <a:bodyPr wrap="square" rtlCol="0">
            <a:spAutoFit/>
          </a:bodyPr>
          <a:lstStyle/>
          <a:p>
            <a:pPr algn="ctr"/>
            <a:r>
              <a:rPr lang="en-US" sz="4400" dirty="0"/>
              <a:t>Nos regresa a la pantalla siguiente donde vemos ahora que no hay nada pendiente.</a:t>
            </a:r>
            <a:endParaRPr lang="es-DO" sz="4400" dirty="0"/>
          </a:p>
        </p:txBody>
      </p:sp>
    </p:spTree>
    <p:extLst>
      <p:ext uri="{BB962C8B-B14F-4D97-AF65-F5344CB8AC3E}">
        <p14:creationId xmlns:p14="http://schemas.microsoft.com/office/powerpoint/2010/main" val="269202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255B3-3D77-445E-9C1A-2F8C689B3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64" y="916021"/>
            <a:ext cx="4565612" cy="5762233"/>
          </a:xfrm>
          <a:prstGeom prst="rect">
            <a:avLst/>
          </a:prstGeom>
        </p:spPr>
      </p:pic>
      <p:pic>
        <p:nvPicPr>
          <p:cNvPr id="4" name="Picture 3">
            <a:extLst>
              <a:ext uri="{FF2B5EF4-FFF2-40B4-BE49-F238E27FC236}">
                <a16:creationId xmlns:a16="http://schemas.microsoft.com/office/drawing/2014/main" id="{1361EA6F-322B-4FA9-9252-C378C065B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809" y="922061"/>
            <a:ext cx="4565611" cy="5813077"/>
          </a:xfrm>
          <a:prstGeom prst="rect">
            <a:avLst/>
          </a:prstGeom>
        </p:spPr>
      </p:pic>
      <p:sp>
        <p:nvSpPr>
          <p:cNvPr id="2" name="Rectangle: Rounded Corners 1">
            <a:extLst>
              <a:ext uri="{FF2B5EF4-FFF2-40B4-BE49-F238E27FC236}">
                <a16:creationId xmlns:a16="http://schemas.microsoft.com/office/drawing/2014/main" id="{1D011DCA-36DA-49D1-8292-2F51CA8A41C9}"/>
              </a:ext>
            </a:extLst>
          </p:cNvPr>
          <p:cNvSpPr/>
          <p:nvPr/>
        </p:nvSpPr>
        <p:spPr>
          <a:xfrm>
            <a:off x="10360140" y="2338858"/>
            <a:ext cx="851840" cy="38442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angle: Rounded Corners 5">
            <a:extLst>
              <a:ext uri="{FF2B5EF4-FFF2-40B4-BE49-F238E27FC236}">
                <a16:creationId xmlns:a16="http://schemas.microsoft.com/office/drawing/2014/main" id="{9716C6B3-24EB-46D1-82E2-97514CBBBB08}"/>
              </a:ext>
            </a:extLst>
          </p:cNvPr>
          <p:cNvSpPr/>
          <p:nvPr/>
        </p:nvSpPr>
        <p:spPr>
          <a:xfrm>
            <a:off x="10104973" y="5217722"/>
            <a:ext cx="1107007" cy="111116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TextBox 2">
            <a:extLst>
              <a:ext uri="{FF2B5EF4-FFF2-40B4-BE49-F238E27FC236}">
                <a16:creationId xmlns:a16="http://schemas.microsoft.com/office/drawing/2014/main" id="{3E6C5EDB-EB97-44F6-82CD-34192FC99F5E}"/>
              </a:ext>
            </a:extLst>
          </p:cNvPr>
          <p:cNvSpPr txBox="1"/>
          <p:nvPr/>
        </p:nvSpPr>
        <p:spPr>
          <a:xfrm>
            <a:off x="223284" y="143744"/>
            <a:ext cx="11589488" cy="584775"/>
          </a:xfrm>
          <a:prstGeom prst="rect">
            <a:avLst/>
          </a:prstGeom>
          <a:noFill/>
        </p:spPr>
        <p:txBody>
          <a:bodyPr wrap="square">
            <a:spAutoFit/>
          </a:bodyPr>
          <a:lstStyle/>
          <a:p>
            <a:pPr algn="ctr"/>
            <a:r>
              <a:rPr lang="it-IT" sz="3200" b="1" i="0" dirty="0">
                <a:solidFill>
                  <a:srgbClr val="2A2A2A"/>
                </a:solidFill>
                <a:effectLst/>
                <a:latin typeface="Oxygen"/>
              </a:rPr>
              <a:t>Caracteristicas Principales</a:t>
            </a:r>
            <a:endParaRPr lang="it-IT" sz="3200" b="1" i="0" dirty="0">
              <a:solidFill>
                <a:srgbClr val="005FBE"/>
              </a:solidFill>
              <a:effectLst/>
              <a:latin typeface="Oxygen"/>
            </a:endParaRPr>
          </a:p>
        </p:txBody>
      </p:sp>
    </p:spTree>
    <p:extLst>
      <p:ext uri="{BB962C8B-B14F-4D97-AF65-F5344CB8AC3E}">
        <p14:creationId xmlns:p14="http://schemas.microsoft.com/office/powerpoint/2010/main" val="1668278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cono reciclaje, símbolo">
            <a:extLst>
              <a:ext uri="{FF2B5EF4-FFF2-40B4-BE49-F238E27FC236}">
                <a16:creationId xmlns:a16="http://schemas.microsoft.com/office/drawing/2014/main" id="{E0A895DD-6836-46A1-B5E3-98FB07BC0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378" y="111566"/>
            <a:ext cx="1772992" cy="17729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9611A9-7898-48F4-9EC7-C75209DF1751}"/>
              </a:ext>
            </a:extLst>
          </p:cNvPr>
          <p:cNvSpPr txBox="1"/>
          <p:nvPr/>
        </p:nvSpPr>
        <p:spPr>
          <a:xfrm>
            <a:off x="945574" y="1884558"/>
            <a:ext cx="9779602" cy="1107996"/>
          </a:xfrm>
          <a:prstGeom prst="rect">
            <a:avLst/>
          </a:prstGeom>
          <a:noFill/>
        </p:spPr>
        <p:txBody>
          <a:bodyPr wrap="square" rtlCol="0">
            <a:spAutoFit/>
          </a:bodyPr>
          <a:lstStyle/>
          <a:p>
            <a:pPr algn="ctr"/>
            <a:r>
              <a:rPr lang="en-US" sz="6600" dirty="0"/>
              <a:t>Compra de Envases Usados</a:t>
            </a:r>
            <a:endParaRPr lang="es-DO" sz="6600" dirty="0"/>
          </a:p>
        </p:txBody>
      </p:sp>
      <p:pic>
        <p:nvPicPr>
          <p:cNvPr id="4098" name="Picture 2" descr="Envases de cerveza: elige la botella adecuada para tu cerveza -… | O-I"/>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257" b="10965"/>
          <a:stretch/>
        </p:blipFill>
        <p:spPr bwMode="auto">
          <a:xfrm>
            <a:off x="788234" y="3089250"/>
            <a:ext cx="2589008" cy="30966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geometría de las botellas de cerveza - CERVECEROS DE MÉXICO"/>
          <p:cNvPicPr>
            <a:picLocks noChangeAspect="1" noChangeArrowheads="1"/>
          </p:cNvPicPr>
          <p:nvPr/>
        </p:nvPicPr>
        <p:blipFill rotWithShape="1">
          <a:blip r:embed="rId4">
            <a:extLst>
              <a:ext uri="{28A0092B-C50C-407E-A947-70E740481C1C}">
                <a14:useLocalDpi xmlns:a14="http://schemas.microsoft.com/office/drawing/2010/main" val="0"/>
              </a:ext>
            </a:extLst>
          </a:blip>
          <a:srcRect l="18623" r="42828"/>
          <a:stretch/>
        </p:blipFill>
        <p:spPr bwMode="auto">
          <a:xfrm>
            <a:off x="5230378" y="3657550"/>
            <a:ext cx="2150918" cy="251083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ómo optimizar gastos con sus cajas de cartón corrugad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1296" y="3514719"/>
            <a:ext cx="4422776" cy="26536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lta India 355ml Caja de 24un – Las Matas Puede"/>
          <p:cNvPicPr>
            <a:picLocks noChangeAspect="1" noChangeArrowheads="1"/>
          </p:cNvPicPr>
          <p:nvPr/>
        </p:nvPicPr>
        <p:blipFill rotWithShape="1">
          <a:blip r:embed="rId6">
            <a:extLst>
              <a:ext uri="{28A0092B-C50C-407E-A947-70E740481C1C}">
                <a14:useLocalDpi xmlns:a14="http://schemas.microsoft.com/office/drawing/2010/main" val="0"/>
              </a:ext>
            </a:extLst>
          </a:blip>
          <a:srcRect l="6711" t="26872" r="3288" b="23525"/>
          <a:stretch/>
        </p:blipFill>
        <p:spPr bwMode="auto">
          <a:xfrm>
            <a:off x="7997915" y="4262168"/>
            <a:ext cx="1236517" cy="75083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alta India | Alimentación Gastromund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80" y="3630362"/>
            <a:ext cx="1857375"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21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0D1E5-63F1-44F4-B650-60029DEE7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573" y="334850"/>
            <a:ext cx="4627231" cy="6188299"/>
          </a:xfrm>
          <a:prstGeom prst="rect">
            <a:avLst/>
          </a:prstGeom>
        </p:spPr>
      </p:pic>
      <p:sp>
        <p:nvSpPr>
          <p:cNvPr id="4" name="TextBox 3">
            <a:extLst>
              <a:ext uri="{FF2B5EF4-FFF2-40B4-BE49-F238E27FC236}">
                <a16:creationId xmlns:a16="http://schemas.microsoft.com/office/drawing/2014/main" id="{867D6488-316E-4FBA-AB74-C09DBDC78233}"/>
              </a:ext>
            </a:extLst>
          </p:cNvPr>
          <p:cNvSpPr txBox="1"/>
          <p:nvPr/>
        </p:nvSpPr>
        <p:spPr>
          <a:xfrm>
            <a:off x="850005" y="2137893"/>
            <a:ext cx="5619482" cy="3046988"/>
          </a:xfrm>
          <a:prstGeom prst="rect">
            <a:avLst/>
          </a:prstGeom>
          <a:noFill/>
        </p:spPr>
        <p:txBody>
          <a:bodyPr wrap="square" rtlCol="0">
            <a:spAutoFit/>
          </a:bodyPr>
          <a:lstStyle/>
          <a:p>
            <a:pPr algn="ctr"/>
            <a:r>
              <a:rPr lang="en-US" sz="3200" dirty="0"/>
              <a:t>Aqui ahora en este menu de consultas, nos saldran algunas opciones que aun se estan trabajando, pero vamos a la que nos interesa que es la compra de envases, le damos alli.</a:t>
            </a:r>
            <a:endParaRPr lang="es-DO" sz="3200" dirty="0"/>
          </a:p>
        </p:txBody>
      </p:sp>
      <p:pic>
        <p:nvPicPr>
          <p:cNvPr id="5122" name="Picture 2" descr="Icono arriba, alto, ventas, negocios, finanza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59874" y="477837"/>
            <a:ext cx="969530" cy="96953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2078182" y="639437"/>
            <a:ext cx="2888673" cy="646331"/>
          </a:xfrm>
          <a:prstGeom prst="rect">
            <a:avLst/>
          </a:prstGeom>
          <a:noFill/>
        </p:spPr>
        <p:txBody>
          <a:bodyPr wrap="square" rtlCol="0">
            <a:spAutoFit/>
          </a:bodyPr>
          <a:lstStyle/>
          <a:p>
            <a:pPr algn="ctr"/>
            <a:r>
              <a:rPr lang="en-US" sz="3600" b="1" dirty="0"/>
              <a:t>Consultas</a:t>
            </a:r>
          </a:p>
        </p:txBody>
      </p:sp>
      <p:sp>
        <p:nvSpPr>
          <p:cNvPr id="5" name="Oval 4">
            <a:extLst>
              <a:ext uri="{FF2B5EF4-FFF2-40B4-BE49-F238E27FC236}">
                <a16:creationId xmlns:a16="http://schemas.microsoft.com/office/drawing/2014/main" id="{553CE84F-5A40-4A92-B6C0-CD7F48134E74}"/>
              </a:ext>
            </a:extLst>
          </p:cNvPr>
          <p:cNvSpPr/>
          <p:nvPr/>
        </p:nvSpPr>
        <p:spPr>
          <a:xfrm>
            <a:off x="10599313" y="5988677"/>
            <a:ext cx="605307" cy="624625"/>
          </a:xfrm>
          <a:prstGeom prst="ellipse">
            <a:avLst/>
          </a:prstGeom>
          <a:noFill/>
          <a:ln w="38100">
            <a:solidFill>
              <a:srgbClr val="FF000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81566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E5FD9-ECE8-41D2-BC94-AF4DD8657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917" y="368635"/>
            <a:ext cx="7135221" cy="2353003"/>
          </a:xfrm>
          <a:prstGeom prst="rect">
            <a:avLst/>
          </a:prstGeom>
        </p:spPr>
      </p:pic>
      <p:sp>
        <p:nvSpPr>
          <p:cNvPr id="5" name="TextBox 4">
            <a:extLst>
              <a:ext uri="{FF2B5EF4-FFF2-40B4-BE49-F238E27FC236}">
                <a16:creationId xmlns:a16="http://schemas.microsoft.com/office/drawing/2014/main" id="{A60B1649-9151-4265-B52F-27796B5568B9}"/>
              </a:ext>
            </a:extLst>
          </p:cNvPr>
          <p:cNvSpPr txBox="1"/>
          <p:nvPr/>
        </p:nvSpPr>
        <p:spPr>
          <a:xfrm>
            <a:off x="442011" y="1175804"/>
            <a:ext cx="3236372" cy="1077218"/>
          </a:xfrm>
          <a:prstGeom prst="rect">
            <a:avLst/>
          </a:prstGeom>
          <a:noFill/>
        </p:spPr>
        <p:txBody>
          <a:bodyPr wrap="square" rtlCol="0">
            <a:spAutoFit/>
          </a:bodyPr>
          <a:lstStyle/>
          <a:p>
            <a:pPr algn="ctr"/>
            <a:r>
              <a:rPr lang="en-US" sz="3200" dirty="0"/>
              <a:t>Aqui le damos a Nueva Compra.</a:t>
            </a:r>
            <a:endParaRPr lang="es-DO" sz="3200" dirty="0"/>
          </a:p>
        </p:txBody>
      </p:sp>
      <p:pic>
        <p:nvPicPr>
          <p:cNvPr id="7" name="Picture 6">
            <a:extLst>
              <a:ext uri="{FF2B5EF4-FFF2-40B4-BE49-F238E27FC236}">
                <a16:creationId xmlns:a16="http://schemas.microsoft.com/office/drawing/2014/main" id="{44C689DB-ECB8-4518-812A-C4AFA7C1B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286" y="3775056"/>
            <a:ext cx="7001852" cy="2534004"/>
          </a:xfrm>
          <a:prstGeom prst="rect">
            <a:avLst/>
          </a:prstGeom>
        </p:spPr>
      </p:pic>
      <p:sp>
        <p:nvSpPr>
          <p:cNvPr id="8" name="TextBox 7">
            <a:extLst>
              <a:ext uri="{FF2B5EF4-FFF2-40B4-BE49-F238E27FC236}">
                <a16:creationId xmlns:a16="http://schemas.microsoft.com/office/drawing/2014/main" id="{CB3E9464-B997-4135-820E-3124F979B34B}"/>
              </a:ext>
            </a:extLst>
          </p:cNvPr>
          <p:cNvSpPr txBox="1"/>
          <p:nvPr/>
        </p:nvSpPr>
        <p:spPr>
          <a:xfrm>
            <a:off x="716973" y="3775056"/>
            <a:ext cx="3054928" cy="2554545"/>
          </a:xfrm>
          <a:prstGeom prst="rect">
            <a:avLst/>
          </a:prstGeom>
          <a:noFill/>
        </p:spPr>
        <p:txBody>
          <a:bodyPr wrap="square" rtlCol="0">
            <a:spAutoFit/>
          </a:bodyPr>
          <a:lstStyle/>
          <a:p>
            <a:pPr algn="ctr"/>
            <a:r>
              <a:rPr lang="en-US" sz="3200" dirty="0"/>
              <a:t>Aqui vamos a elegir el cliente al que le estamos comprando el envase.</a:t>
            </a:r>
            <a:endParaRPr lang="es-DO" sz="3200" dirty="0"/>
          </a:p>
        </p:txBody>
      </p:sp>
      <p:sp>
        <p:nvSpPr>
          <p:cNvPr id="2" name="Rectángulo 1"/>
          <p:cNvSpPr/>
          <p:nvPr/>
        </p:nvSpPr>
        <p:spPr>
          <a:xfrm>
            <a:off x="10515600" y="644236"/>
            <a:ext cx="1194955" cy="394855"/>
          </a:xfrm>
          <a:prstGeom prst="rect">
            <a:avLst/>
          </a:prstGeom>
          <a:noFill/>
          <a:ln w="38100">
            <a:solidFill>
              <a:srgbClr val="FF000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de flecha 5"/>
          <p:cNvCxnSpPr/>
          <p:nvPr/>
        </p:nvCxnSpPr>
        <p:spPr>
          <a:xfrm flipH="1">
            <a:off x="3408218" y="831273"/>
            <a:ext cx="7107382" cy="1132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H="1">
            <a:off x="3543300" y="4604978"/>
            <a:ext cx="2992583" cy="605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333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B3564-2595-448A-A98D-5874A7440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34" y="1026657"/>
            <a:ext cx="5947115" cy="4804685"/>
          </a:xfrm>
          <a:prstGeom prst="rect">
            <a:avLst/>
          </a:prstGeom>
        </p:spPr>
      </p:pic>
      <p:pic>
        <p:nvPicPr>
          <p:cNvPr id="5" name="Picture 4">
            <a:extLst>
              <a:ext uri="{FF2B5EF4-FFF2-40B4-BE49-F238E27FC236}">
                <a16:creationId xmlns:a16="http://schemas.microsoft.com/office/drawing/2014/main" id="{FEC34EDD-A370-47C5-8EF7-557058B5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748" y="4036583"/>
            <a:ext cx="5501366" cy="1491380"/>
          </a:xfrm>
          <a:prstGeom prst="rect">
            <a:avLst/>
          </a:prstGeom>
        </p:spPr>
      </p:pic>
      <p:sp>
        <p:nvSpPr>
          <p:cNvPr id="6" name="TextBox 5">
            <a:extLst>
              <a:ext uri="{FF2B5EF4-FFF2-40B4-BE49-F238E27FC236}">
                <a16:creationId xmlns:a16="http://schemas.microsoft.com/office/drawing/2014/main" id="{F4520FA9-832F-4FDB-B4CC-FD97C1581A10}"/>
              </a:ext>
            </a:extLst>
          </p:cNvPr>
          <p:cNvSpPr txBox="1"/>
          <p:nvPr/>
        </p:nvSpPr>
        <p:spPr>
          <a:xfrm>
            <a:off x="6899294" y="1313645"/>
            <a:ext cx="5292706" cy="1569660"/>
          </a:xfrm>
          <a:prstGeom prst="rect">
            <a:avLst/>
          </a:prstGeom>
          <a:noFill/>
        </p:spPr>
        <p:txBody>
          <a:bodyPr wrap="square" rtlCol="0">
            <a:spAutoFit/>
          </a:bodyPr>
          <a:lstStyle/>
          <a:p>
            <a:pPr algn="ctr"/>
            <a:r>
              <a:rPr lang="en-US" sz="3200" dirty="0"/>
              <a:t>Elegimos el cliente</a:t>
            </a:r>
          </a:p>
          <a:p>
            <a:pPr algn="ctr"/>
            <a:r>
              <a:rPr lang="en-US" sz="3200" dirty="0"/>
              <a:t>, y le damos a ahora</a:t>
            </a:r>
          </a:p>
          <a:p>
            <a:pPr algn="ctr"/>
            <a:r>
              <a:rPr lang="en-US" sz="3200" dirty="0"/>
              <a:t> agregar productos.</a:t>
            </a:r>
            <a:endParaRPr lang="es-DO" sz="3200" dirty="0"/>
          </a:p>
        </p:txBody>
      </p:sp>
      <p:cxnSp>
        <p:nvCxnSpPr>
          <p:cNvPr id="4" name="Conector recto de flecha 3"/>
          <p:cNvCxnSpPr/>
          <p:nvPr/>
        </p:nvCxnSpPr>
        <p:spPr>
          <a:xfrm flipV="1">
            <a:off x="1652155" y="1683327"/>
            <a:ext cx="6192981" cy="976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ángulo redondeado 6"/>
          <p:cNvSpPr/>
          <p:nvPr/>
        </p:nvSpPr>
        <p:spPr>
          <a:xfrm>
            <a:off x="346034" y="2473036"/>
            <a:ext cx="1534721" cy="48837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ector recto de flecha 7"/>
          <p:cNvCxnSpPr/>
          <p:nvPr/>
        </p:nvCxnSpPr>
        <p:spPr>
          <a:xfrm>
            <a:off x="9424555" y="2883305"/>
            <a:ext cx="0" cy="20731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480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BB35A-3E10-4DD7-952E-49BAE4C47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25" y="1163782"/>
            <a:ext cx="4287368" cy="553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AFFC726-4924-4A5A-9208-A65C9EE49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900" y="1049482"/>
            <a:ext cx="4143568" cy="5549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CuadroTexto 1"/>
          <p:cNvSpPr txBox="1"/>
          <p:nvPr/>
        </p:nvSpPr>
        <p:spPr>
          <a:xfrm>
            <a:off x="996324" y="83127"/>
            <a:ext cx="4287369" cy="830997"/>
          </a:xfrm>
          <a:prstGeom prst="rect">
            <a:avLst/>
          </a:prstGeom>
          <a:noFill/>
        </p:spPr>
        <p:txBody>
          <a:bodyPr wrap="square" rtlCol="0">
            <a:spAutoFit/>
          </a:bodyPr>
          <a:lstStyle/>
          <a:p>
            <a:pPr algn="ctr"/>
            <a:r>
              <a:rPr lang="en-US" sz="2400" b="1" dirty="0"/>
              <a:t>Listado de Productos que podremos comprar al cliente</a:t>
            </a:r>
          </a:p>
        </p:txBody>
      </p:sp>
      <p:sp>
        <p:nvSpPr>
          <p:cNvPr id="6" name="CuadroTexto 5"/>
          <p:cNvSpPr txBox="1"/>
          <p:nvPr/>
        </p:nvSpPr>
        <p:spPr>
          <a:xfrm>
            <a:off x="6650182" y="83127"/>
            <a:ext cx="4987636" cy="830997"/>
          </a:xfrm>
          <a:prstGeom prst="rect">
            <a:avLst/>
          </a:prstGeom>
          <a:noFill/>
        </p:spPr>
        <p:txBody>
          <a:bodyPr wrap="square" rtlCol="0">
            <a:spAutoFit/>
          </a:bodyPr>
          <a:lstStyle/>
          <a:p>
            <a:pPr algn="ctr"/>
            <a:r>
              <a:rPr lang="en-US" sz="2400" b="1" dirty="0"/>
              <a:t>Elegimos el producto, y le asignamos la cantidad que tiene el cliente.</a:t>
            </a:r>
          </a:p>
        </p:txBody>
      </p:sp>
      <p:cxnSp>
        <p:nvCxnSpPr>
          <p:cNvPr id="7" name="Conector recto de flecha 6"/>
          <p:cNvCxnSpPr/>
          <p:nvPr/>
        </p:nvCxnSpPr>
        <p:spPr>
          <a:xfrm>
            <a:off x="7398327" y="3169227"/>
            <a:ext cx="31173" cy="1101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7160900" y="2743200"/>
            <a:ext cx="4050891" cy="4260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2"/>
          <p:cNvSpPr/>
          <p:nvPr/>
        </p:nvSpPr>
        <p:spPr>
          <a:xfrm flipV="1">
            <a:off x="7187045" y="4161846"/>
            <a:ext cx="484909" cy="342900"/>
          </a:xfrm>
          <a:prstGeom prst="roundRect">
            <a:avLst>
              <a:gd name="adj" fmla="val 5000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016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D9EBD-5817-42E5-B58A-FEF3FD220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503" y="259773"/>
            <a:ext cx="4790458" cy="6425910"/>
          </a:xfrm>
          <a:prstGeom prst="rect">
            <a:avLst/>
          </a:prstGeom>
        </p:spPr>
      </p:pic>
      <p:sp>
        <p:nvSpPr>
          <p:cNvPr id="4" name="Rectángulo redondeado 3"/>
          <p:cNvSpPr/>
          <p:nvPr/>
        </p:nvSpPr>
        <p:spPr>
          <a:xfrm>
            <a:off x="6831959" y="1389160"/>
            <a:ext cx="4634939" cy="4572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837" y="426027"/>
            <a:ext cx="2694452" cy="1050379"/>
          </a:xfrm>
          <a:prstGeom prst="rect">
            <a:avLst/>
          </a:prstGeom>
        </p:spPr>
      </p:pic>
      <p:sp>
        <p:nvSpPr>
          <p:cNvPr id="2" name="CuadroTexto 1"/>
          <p:cNvSpPr txBox="1"/>
          <p:nvPr/>
        </p:nvSpPr>
        <p:spPr>
          <a:xfrm>
            <a:off x="589476" y="2222746"/>
            <a:ext cx="4145973" cy="3785652"/>
          </a:xfrm>
          <a:prstGeom prst="rect">
            <a:avLst/>
          </a:prstGeom>
          <a:noFill/>
        </p:spPr>
        <p:txBody>
          <a:bodyPr wrap="square" rtlCol="0">
            <a:spAutoFit/>
          </a:bodyPr>
          <a:lstStyle/>
          <a:p>
            <a:pPr algn="ctr"/>
            <a:r>
              <a:rPr lang="en-US" sz="2400" dirty="0"/>
              <a:t>Al darle  al boton Verde que dice Regresar, veremos que ahora esta agregado ese producto, si queremos otro volvemos al boton agregar productos, y hacemos el mismo proceso.</a:t>
            </a:r>
          </a:p>
          <a:p>
            <a:pPr algn="ctr"/>
            <a:r>
              <a:rPr lang="en-US" sz="2400" dirty="0"/>
              <a:t>Si el cliente no tiene mas producto, le damos a simbolo de Guardar y sincronizamos</a:t>
            </a:r>
          </a:p>
        </p:txBody>
      </p:sp>
      <p:cxnSp>
        <p:nvCxnSpPr>
          <p:cNvPr id="7" name="Conector recto de flecha 6"/>
          <p:cNvCxnSpPr/>
          <p:nvPr/>
        </p:nvCxnSpPr>
        <p:spPr>
          <a:xfrm flipH="1" flipV="1">
            <a:off x="3075709" y="1319646"/>
            <a:ext cx="311727" cy="997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endCxn id="4" idx="1"/>
          </p:cNvCxnSpPr>
          <p:nvPr/>
        </p:nvCxnSpPr>
        <p:spPr>
          <a:xfrm flipV="1">
            <a:off x="3749448" y="1617760"/>
            <a:ext cx="3082511" cy="13372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4343400" y="1194955"/>
            <a:ext cx="4013151" cy="2795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V="1">
            <a:off x="2224856" y="602673"/>
            <a:ext cx="9080453" cy="510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22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cono El documento, Informe, análisis, gráficos, estadísticas">
            <a:extLst>
              <a:ext uri="{FF2B5EF4-FFF2-40B4-BE49-F238E27FC236}">
                <a16:creationId xmlns:a16="http://schemas.microsoft.com/office/drawing/2014/main" id="{9138A25E-5765-4B8D-B7FD-767F2B93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380" y="831761"/>
            <a:ext cx="2597239" cy="25972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45E250-7F97-4F03-94FC-76F776190B06}"/>
              </a:ext>
            </a:extLst>
          </p:cNvPr>
          <p:cNvSpPr txBox="1"/>
          <p:nvPr/>
        </p:nvSpPr>
        <p:spPr>
          <a:xfrm>
            <a:off x="2155063" y="3799267"/>
            <a:ext cx="7881871" cy="1015663"/>
          </a:xfrm>
          <a:prstGeom prst="rect">
            <a:avLst/>
          </a:prstGeom>
          <a:noFill/>
        </p:spPr>
        <p:txBody>
          <a:bodyPr wrap="square" rtlCol="0">
            <a:spAutoFit/>
          </a:bodyPr>
          <a:lstStyle/>
          <a:p>
            <a:pPr algn="ctr"/>
            <a:r>
              <a:rPr lang="en-US" sz="6000" b="1" dirty="0"/>
              <a:t>Resumen de ventas</a:t>
            </a:r>
            <a:endParaRPr lang="es-DO" sz="6000" b="1" dirty="0"/>
          </a:p>
        </p:txBody>
      </p:sp>
    </p:spTree>
    <p:extLst>
      <p:ext uri="{BB962C8B-B14F-4D97-AF65-F5344CB8AC3E}">
        <p14:creationId xmlns:p14="http://schemas.microsoft.com/office/powerpoint/2010/main" val="346784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02D5C-C55E-4A77-B546-FB7A7CBC8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288" y="171655"/>
            <a:ext cx="4876186" cy="6514689"/>
          </a:xfrm>
          <a:prstGeom prst="rect">
            <a:avLst/>
          </a:prstGeom>
        </p:spPr>
      </p:pic>
      <p:sp>
        <p:nvSpPr>
          <p:cNvPr id="4" name="Rectangle: Rounded Corners 3">
            <a:extLst>
              <a:ext uri="{FF2B5EF4-FFF2-40B4-BE49-F238E27FC236}">
                <a16:creationId xmlns:a16="http://schemas.microsoft.com/office/drawing/2014/main" id="{D2AC2FF0-6999-445A-8179-7DDBC5B0FA8E}"/>
              </a:ext>
            </a:extLst>
          </p:cNvPr>
          <p:cNvSpPr/>
          <p:nvPr/>
        </p:nvSpPr>
        <p:spPr>
          <a:xfrm>
            <a:off x="10509160" y="6297768"/>
            <a:ext cx="489397" cy="388575"/>
          </a:xfrm>
          <a:prstGeom prst="roundRect">
            <a:avLst/>
          </a:prstGeom>
          <a:noFill/>
          <a:ln w="38100">
            <a:solidFill>
              <a:srgbClr val="FF00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5" name="Picture 2" descr="metaPalabra – Sitio para el aula de Idioma Español y APT (Análisis y  Producción de Texto) del prof. Leonardo G. Rodríguez">
            <a:extLst>
              <a:ext uri="{FF2B5EF4-FFF2-40B4-BE49-F238E27FC236}">
                <a16:creationId xmlns:a16="http://schemas.microsoft.com/office/drawing/2014/main" id="{6E5897C6-DD25-4D94-945F-5ADE64DCC1C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05319" y="323128"/>
            <a:ext cx="2115624" cy="1290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176431-BACE-4098-96D3-9359CFA02E6D}"/>
              </a:ext>
            </a:extLst>
          </p:cNvPr>
          <p:cNvSpPr txBox="1"/>
          <p:nvPr/>
        </p:nvSpPr>
        <p:spPr>
          <a:xfrm>
            <a:off x="721217" y="1578523"/>
            <a:ext cx="5653826" cy="4832092"/>
          </a:xfrm>
          <a:prstGeom prst="rect">
            <a:avLst/>
          </a:prstGeom>
          <a:noFill/>
        </p:spPr>
        <p:txBody>
          <a:bodyPr wrap="square" rtlCol="0">
            <a:spAutoFit/>
          </a:bodyPr>
          <a:lstStyle/>
          <a:p>
            <a:pPr algn="ctr"/>
            <a:r>
              <a:rPr lang="en-US" sz="2800" dirty="0"/>
              <a:t>Aqui veremos varias opciones que estan trabajando y que las mismas van a mejorar la informacion de ustedes como Vendedores, donde podran ver las ventas de los ultimos 3 meses, que aun no esta en funcionamiento, los cobros, los pedidos realizados, los depositos realizados, clientes creados, etc, asi como algunas consultas que podran realizar en pedido.</a:t>
            </a:r>
            <a:endParaRPr lang="es-DO" sz="2800" dirty="0"/>
          </a:p>
        </p:txBody>
      </p:sp>
    </p:spTree>
    <p:extLst>
      <p:ext uri="{BB962C8B-B14F-4D97-AF65-F5344CB8AC3E}">
        <p14:creationId xmlns:p14="http://schemas.microsoft.com/office/powerpoint/2010/main" val="1779251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60897-B6A6-45DC-8EBC-ED620259E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98" y="84238"/>
            <a:ext cx="4936937" cy="6547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D087527-E0C9-46AD-AB01-47C444380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267" y="84238"/>
            <a:ext cx="4936938" cy="6547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81104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0E869-E536-4719-B7C9-CBE0310EB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598" y="80805"/>
            <a:ext cx="4997003" cy="6696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F41094A9-4AF5-4CE2-B760-FA6683D674E0}"/>
              </a:ext>
            </a:extLst>
          </p:cNvPr>
          <p:cNvSpPr txBox="1"/>
          <p:nvPr/>
        </p:nvSpPr>
        <p:spPr>
          <a:xfrm>
            <a:off x="523741" y="1429555"/>
            <a:ext cx="4997003" cy="3785652"/>
          </a:xfrm>
          <a:prstGeom prst="rect">
            <a:avLst/>
          </a:prstGeom>
          <a:noFill/>
        </p:spPr>
        <p:txBody>
          <a:bodyPr wrap="square" rtlCol="0">
            <a:spAutoFit/>
          </a:bodyPr>
          <a:lstStyle/>
          <a:p>
            <a:pPr algn="ctr"/>
            <a:r>
              <a:rPr lang="en-US" sz="4800" dirty="0"/>
              <a:t>Como vemos aqui existen varias opciones, desde rango de fechas, cliente, etc.</a:t>
            </a:r>
            <a:endParaRPr lang="es-DO" sz="4800" dirty="0"/>
          </a:p>
        </p:txBody>
      </p:sp>
    </p:spTree>
    <p:extLst>
      <p:ext uri="{BB962C8B-B14F-4D97-AF65-F5344CB8AC3E}">
        <p14:creationId xmlns:p14="http://schemas.microsoft.com/office/powerpoint/2010/main" val="809692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a:extLst>
              <a:ext uri="{FF2B5EF4-FFF2-40B4-BE49-F238E27FC236}">
                <a16:creationId xmlns:a16="http://schemas.microsoft.com/office/drawing/2014/main" id="{92F10757-FF90-4C3B-8022-82D31D6EE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067" y="482421"/>
            <a:ext cx="5893158" cy="58931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B0D219-74D8-483B-A5E4-A5E3402DB65E}"/>
              </a:ext>
            </a:extLst>
          </p:cNvPr>
          <p:cNvSpPr txBox="1"/>
          <p:nvPr/>
        </p:nvSpPr>
        <p:spPr>
          <a:xfrm>
            <a:off x="386366" y="1628640"/>
            <a:ext cx="4494726" cy="3785652"/>
          </a:xfrm>
          <a:prstGeom prst="rect">
            <a:avLst/>
          </a:prstGeom>
          <a:noFill/>
        </p:spPr>
        <p:txBody>
          <a:bodyPr wrap="square" rtlCol="0">
            <a:spAutoFit/>
          </a:bodyPr>
          <a:lstStyle/>
          <a:p>
            <a:pPr algn="ctr"/>
            <a:r>
              <a:rPr lang="en-US" sz="4000" dirty="0"/>
              <a:t>Funda o Case Protector con agarre de manos, y correa de enganche, el agarre tiene giro 360 Grado.</a:t>
            </a:r>
            <a:endParaRPr lang="es-DO" sz="4000" dirty="0"/>
          </a:p>
        </p:txBody>
      </p:sp>
      <p:sp>
        <p:nvSpPr>
          <p:cNvPr id="3" name="Rectángulo 2"/>
          <p:cNvSpPr/>
          <p:nvPr/>
        </p:nvSpPr>
        <p:spPr>
          <a:xfrm>
            <a:off x="153032" y="159255"/>
            <a:ext cx="5786071" cy="646331"/>
          </a:xfrm>
          <a:prstGeom prst="rect">
            <a:avLst/>
          </a:prstGeom>
        </p:spPr>
        <p:txBody>
          <a:bodyPr wrap="none">
            <a:spAutoFit/>
          </a:bodyPr>
          <a:lstStyle/>
          <a:p>
            <a:r>
              <a:rPr lang="en-US" sz="3600" b="1" dirty="0">
                <a:solidFill>
                  <a:srgbClr val="005FBE"/>
                </a:solidFill>
              </a:rPr>
              <a:t>Entregable a Cada Vendedor: </a:t>
            </a:r>
          </a:p>
        </p:txBody>
      </p:sp>
      <p:cxnSp>
        <p:nvCxnSpPr>
          <p:cNvPr id="5" name="Straight Arrow Connector 4">
            <a:extLst>
              <a:ext uri="{FF2B5EF4-FFF2-40B4-BE49-F238E27FC236}">
                <a16:creationId xmlns:a16="http://schemas.microsoft.com/office/drawing/2014/main" id="{69FC425C-C410-47FB-8A5B-3A4894FFD81C}"/>
              </a:ext>
            </a:extLst>
          </p:cNvPr>
          <p:cNvCxnSpPr>
            <a:cxnSpLocks/>
          </p:cNvCxnSpPr>
          <p:nvPr/>
        </p:nvCxnSpPr>
        <p:spPr>
          <a:xfrm>
            <a:off x="5834130" y="1230582"/>
            <a:ext cx="261870" cy="4354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 name="Picture 6" descr="Icono el poder, en, off">
            <a:extLst>
              <a:ext uri="{FF2B5EF4-FFF2-40B4-BE49-F238E27FC236}">
                <a16:creationId xmlns:a16="http://schemas.microsoft.com/office/drawing/2014/main" id="{2F934EC5-8246-4800-82BD-9479462F9C74}"/>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6188" t="15725" r="16120" b="10423"/>
          <a:stretch/>
        </p:blipFill>
        <p:spPr bwMode="auto">
          <a:xfrm>
            <a:off x="5537916" y="751056"/>
            <a:ext cx="592428"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720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 Gracias Anrem ⭐ | •Pokémon• En Español Amino">
            <a:extLst>
              <a:ext uri="{FF2B5EF4-FFF2-40B4-BE49-F238E27FC236}">
                <a16:creationId xmlns:a16="http://schemas.microsoft.com/office/drawing/2014/main" id="{92388075-4FA4-4F02-8E77-F8DFA549A2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110" y="2077389"/>
            <a:ext cx="11193780" cy="357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50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A5FA2E-2C03-447D-96B6-65D3F5E06011}"/>
              </a:ext>
            </a:extLst>
          </p:cNvPr>
          <p:cNvSpPr txBox="1"/>
          <p:nvPr/>
        </p:nvSpPr>
        <p:spPr>
          <a:xfrm>
            <a:off x="350950" y="1364812"/>
            <a:ext cx="6098146" cy="461665"/>
          </a:xfrm>
          <a:prstGeom prst="rect">
            <a:avLst/>
          </a:prstGeom>
          <a:noFill/>
        </p:spPr>
        <p:txBody>
          <a:bodyPr wrap="square">
            <a:spAutoFit/>
          </a:bodyPr>
          <a:lstStyle/>
          <a:p>
            <a:pPr marL="342900" indent="-342900" algn="l">
              <a:buFont typeface="+mj-lt"/>
              <a:buAutoNum type="arabicPeriod"/>
            </a:pPr>
            <a:r>
              <a:rPr lang="es-DO" sz="2400" b="1" i="0" dirty="0">
                <a:solidFill>
                  <a:srgbClr val="333333"/>
                </a:solidFill>
                <a:effectLst/>
                <a:latin typeface="Lucida Grande"/>
              </a:rPr>
              <a:t>Cable de conector Lightning a USB.</a:t>
            </a:r>
          </a:p>
        </p:txBody>
      </p:sp>
      <p:sp>
        <p:nvSpPr>
          <p:cNvPr id="9" name="TextBox 8">
            <a:extLst>
              <a:ext uri="{FF2B5EF4-FFF2-40B4-BE49-F238E27FC236}">
                <a16:creationId xmlns:a16="http://schemas.microsoft.com/office/drawing/2014/main" id="{4AA60537-AE22-4F6D-BAED-19287B692769}"/>
              </a:ext>
            </a:extLst>
          </p:cNvPr>
          <p:cNvSpPr txBox="1"/>
          <p:nvPr/>
        </p:nvSpPr>
        <p:spPr>
          <a:xfrm>
            <a:off x="1660302" y="305480"/>
            <a:ext cx="8127934" cy="646331"/>
          </a:xfrm>
          <a:prstGeom prst="rect">
            <a:avLst/>
          </a:prstGeom>
          <a:noFill/>
        </p:spPr>
        <p:txBody>
          <a:bodyPr wrap="square" rtlCol="0">
            <a:spAutoFit/>
          </a:bodyPr>
          <a:lstStyle/>
          <a:p>
            <a:r>
              <a:rPr lang="en-US" sz="3600" b="1" dirty="0"/>
              <a:t>Entregable para la Toma de Energia: </a:t>
            </a:r>
            <a:endParaRPr lang="es-DO" sz="3600" b="1" dirty="0"/>
          </a:p>
        </p:txBody>
      </p:sp>
      <p:pic>
        <p:nvPicPr>
          <p:cNvPr id="5122" name="Picture 2" descr="Icono configuración, configurar, reparación, soporte técnico, optimización de google">
            <a:extLst>
              <a:ext uri="{FF2B5EF4-FFF2-40B4-BE49-F238E27FC236}">
                <a16:creationId xmlns:a16="http://schemas.microsoft.com/office/drawing/2014/main" id="{F258A2BE-700C-4971-96DE-3A618DC021B2}"/>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50950" y="137851"/>
            <a:ext cx="1155879" cy="11558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4D283A3-1E43-45B8-BC98-D7A3EC973E02}"/>
              </a:ext>
            </a:extLst>
          </p:cNvPr>
          <p:cNvPicPr>
            <a:picLocks noChangeAspect="1"/>
          </p:cNvPicPr>
          <p:nvPr/>
        </p:nvPicPr>
        <p:blipFill rotWithShape="1">
          <a:blip r:embed="rId3">
            <a:extLst>
              <a:ext uri="{28A0092B-C50C-407E-A947-70E740481C1C}">
                <a14:useLocalDpi xmlns:a14="http://schemas.microsoft.com/office/drawing/2010/main" val="0"/>
              </a:ext>
            </a:extLst>
          </a:blip>
          <a:srcRect l="15499" t="7647" r="17693" b="6158"/>
          <a:stretch/>
        </p:blipFill>
        <p:spPr>
          <a:xfrm>
            <a:off x="1369989" y="2116917"/>
            <a:ext cx="3219719" cy="4154035"/>
          </a:xfrm>
          <a:prstGeom prst="rect">
            <a:avLst/>
          </a:prstGeom>
        </p:spPr>
      </p:pic>
      <p:sp>
        <p:nvSpPr>
          <p:cNvPr id="14" name="TextBox 13">
            <a:extLst>
              <a:ext uri="{FF2B5EF4-FFF2-40B4-BE49-F238E27FC236}">
                <a16:creationId xmlns:a16="http://schemas.microsoft.com/office/drawing/2014/main" id="{DAE5C6B7-2653-407A-9C05-B27889C339AF}"/>
              </a:ext>
            </a:extLst>
          </p:cNvPr>
          <p:cNvSpPr txBox="1"/>
          <p:nvPr/>
        </p:nvSpPr>
        <p:spPr>
          <a:xfrm>
            <a:off x="6902929" y="1364812"/>
            <a:ext cx="4762255" cy="461665"/>
          </a:xfrm>
          <a:prstGeom prst="rect">
            <a:avLst/>
          </a:prstGeom>
          <a:noFill/>
        </p:spPr>
        <p:txBody>
          <a:bodyPr wrap="square">
            <a:spAutoFit/>
          </a:bodyPr>
          <a:lstStyle>
            <a:defPPr>
              <a:defRPr lang="es-DO"/>
            </a:defPPr>
            <a:lvl1pPr marL="342900" indent="-342900">
              <a:buFont typeface="+mj-lt"/>
              <a:buAutoNum type="arabicPeriod"/>
              <a:defRPr sz="2400" b="0" i="0">
                <a:solidFill>
                  <a:srgbClr val="333333"/>
                </a:solidFill>
                <a:effectLst/>
                <a:latin typeface="Lucida Grande"/>
              </a:defRPr>
            </a:lvl1pPr>
          </a:lstStyle>
          <a:p>
            <a:r>
              <a:rPr lang="es-DO" b="1" dirty="0"/>
              <a:t>Adaptador de corriente USB.</a:t>
            </a:r>
          </a:p>
        </p:txBody>
      </p:sp>
      <p:pic>
        <p:nvPicPr>
          <p:cNvPr id="5124" name="Picture 4" descr="Adaptador de corriente USB de 12W de Apple | Accesorios">
            <a:extLst>
              <a:ext uri="{FF2B5EF4-FFF2-40B4-BE49-F238E27FC236}">
                <a16:creationId xmlns:a16="http://schemas.microsoft.com/office/drawing/2014/main" id="{858E0AC5-D4F0-41E6-A58B-35AF2DCD5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095" y="2479434"/>
            <a:ext cx="498792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9EED0FBA-72B5-4281-ADC1-75F40F14219B}"/>
              </a:ext>
            </a:extLst>
          </p:cNvPr>
          <p:cNvSpPr/>
          <p:nvPr/>
        </p:nvSpPr>
        <p:spPr>
          <a:xfrm>
            <a:off x="2627290" y="1957589"/>
            <a:ext cx="528034"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Arrow: Down 9">
            <a:extLst>
              <a:ext uri="{FF2B5EF4-FFF2-40B4-BE49-F238E27FC236}">
                <a16:creationId xmlns:a16="http://schemas.microsoft.com/office/drawing/2014/main" id="{33C10A14-23B7-44D2-A41C-AB9BFD185E51}"/>
              </a:ext>
            </a:extLst>
          </p:cNvPr>
          <p:cNvSpPr/>
          <p:nvPr/>
        </p:nvSpPr>
        <p:spPr>
          <a:xfrm>
            <a:off x="8948672" y="1922123"/>
            <a:ext cx="528034"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736059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29CDF3-9D54-4567-A7BE-7D8A0FDACA3A}"/>
              </a:ext>
            </a:extLst>
          </p:cNvPr>
          <p:cNvSpPr txBox="1"/>
          <p:nvPr/>
        </p:nvSpPr>
        <p:spPr>
          <a:xfrm>
            <a:off x="350950" y="3464894"/>
            <a:ext cx="11008215" cy="2677656"/>
          </a:xfrm>
          <a:prstGeom prst="rect">
            <a:avLst/>
          </a:prstGeom>
          <a:noFill/>
        </p:spPr>
        <p:txBody>
          <a:bodyPr wrap="square">
            <a:spAutoFit/>
          </a:bodyPr>
          <a:lstStyle/>
          <a:p>
            <a:pPr algn="just"/>
            <a:r>
              <a:rPr lang="es-DO" sz="2400" b="1" i="0" dirty="0">
                <a:solidFill>
                  <a:srgbClr val="000000"/>
                </a:solidFill>
                <a:effectLst/>
                <a:latin typeface="Lucida Grande"/>
              </a:rPr>
              <a:t>Batería y alimentación</a:t>
            </a:r>
            <a:r>
              <a:rPr lang="es-DO" sz="2400" baseline="30000" dirty="0">
                <a:solidFill>
                  <a:srgbClr val="76797C"/>
                </a:solidFill>
                <a:latin typeface="Lucida Grande"/>
              </a:rPr>
              <a:t> </a:t>
            </a:r>
            <a:r>
              <a:rPr lang="es-DO" sz="2400" b="1" i="0" dirty="0">
                <a:solidFill>
                  <a:srgbClr val="333333"/>
                </a:solidFill>
                <a:effectLst/>
                <a:latin typeface="Lucida Grande"/>
              </a:rPr>
              <a:t>Con uso del Wi-Fi y  Datos:</a:t>
            </a:r>
          </a:p>
          <a:p>
            <a:pPr algn="just"/>
            <a:endParaRPr lang="es-DO" sz="2400" b="0" i="0" dirty="0">
              <a:solidFill>
                <a:srgbClr val="333333"/>
              </a:solidFill>
              <a:effectLst/>
              <a:latin typeface="Lucida Grande"/>
            </a:endParaRPr>
          </a:p>
          <a:p>
            <a:pPr marL="800100" lvl="1" indent="-342900" algn="just">
              <a:buFont typeface="Wingdings" panose="05000000000000000000" pitchFamily="2" charset="2"/>
              <a:buChar char="ü"/>
            </a:pPr>
            <a:r>
              <a:rPr lang="es-DO" sz="2400" b="0" i="0" dirty="0">
                <a:solidFill>
                  <a:srgbClr val="333333"/>
                </a:solidFill>
                <a:effectLst/>
                <a:latin typeface="Lucida Grande"/>
              </a:rPr>
              <a:t>Batería recargable integrada de polímeros de litio de 23,8 vatios/hora.</a:t>
            </a:r>
          </a:p>
          <a:p>
            <a:pPr marL="800100" lvl="1" indent="-342900" algn="just">
              <a:buFont typeface="Wingdings" panose="05000000000000000000" pitchFamily="2" charset="2"/>
              <a:buChar char="ü"/>
            </a:pPr>
            <a:r>
              <a:rPr lang="es-DO" sz="2400" b="0" i="0" dirty="0">
                <a:solidFill>
                  <a:srgbClr val="333333"/>
                </a:solidFill>
                <a:effectLst/>
                <a:latin typeface="Lucida Grande"/>
              </a:rPr>
              <a:t>Hasta 10 horas de navegación por Internet a través de Wi-Fi y de reproducción de vídeo y música (</a:t>
            </a:r>
            <a:r>
              <a:rPr lang="es-DO" sz="2400" b="1" i="0" dirty="0">
                <a:solidFill>
                  <a:srgbClr val="FF0000"/>
                </a:solidFill>
                <a:effectLst/>
                <a:latin typeface="Lucida Grande"/>
              </a:rPr>
              <a:t>Ustedes Solo Trabajo y Pedidos</a:t>
            </a:r>
            <a:r>
              <a:rPr lang="es-DO" sz="2400" b="0" i="0" dirty="0">
                <a:solidFill>
                  <a:srgbClr val="333333"/>
                </a:solidFill>
                <a:effectLst/>
                <a:latin typeface="Lucida Grande"/>
              </a:rPr>
              <a:t>).</a:t>
            </a:r>
          </a:p>
          <a:p>
            <a:pPr marL="800100" lvl="1" indent="-342900" algn="just">
              <a:buFont typeface="Wingdings" panose="05000000000000000000" pitchFamily="2" charset="2"/>
              <a:buChar char="ü"/>
            </a:pPr>
            <a:r>
              <a:rPr lang="es-DO" sz="2400" b="0" i="0" dirty="0">
                <a:solidFill>
                  <a:srgbClr val="333333"/>
                </a:solidFill>
                <a:effectLst/>
                <a:latin typeface="Lucida Grande"/>
              </a:rPr>
              <a:t>Carga por adaptador de corriente de 10 W o por conexión USB a un ordenador.</a:t>
            </a:r>
          </a:p>
        </p:txBody>
      </p:sp>
      <p:pic>
        <p:nvPicPr>
          <p:cNvPr id="7170" name="Picture 2" descr="Icono contenido de la ventana">
            <a:extLst>
              <a:ext uri="{FF2B5EF4-FFF2-40B4-BE49-F238E27FC236}">
                <a16:creationId xmlns:a16="http://schemas.microsoft.com/office/drawing/2014/main" id="{7D1F596B-1442-4945-816C-0109F51C8EA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18376" y="296215"/>
            <a:ext cx="1053795" cy="1020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1A9430-651F-4505-B507-F226E1DBC805}"/>
              </a:ext>
            </a:extLst>
          </p:cNvPr>
          <p:cNvSpPr txBox="1"/>
          <p:nvPr/>
        </p:nvSpPr>
        <p:spPr>
          <a:xfrm>
            <a:off x="1970468" y="399245"/>
            <a:ext cx="7443988" cy="646331"/>
          </a:xfrm>
          <a:prstGeom prst="rect">
            <a:avLst/>
          </a:prstGeom>
          <a:noFill/>
        </p:spPr>
        <p:txBody>
          <a:bodyPr wrap="square" rtlCol="0">
            <a:spAutoFit/>
          </a:bodyPr>
          <a:lstStyle/>
          <a:p>
            <a:r>
              <a:rPr lang="en-US" sz="3600" b="1" dirty="0"/>
              <a:t>Caracteristicas Basicas del Dispositivo</a:t>
            </a:r>
            <a:endParaRPr lang="es-DO" sz="3600" b="1" dirty="0"/>
          </a:p>
        </p:txBody>
      </p:sp>
      <p:sp>
        <p:nvSpPr>
          <p:cNvPr id="6" name="TextBox 5">
            <a:extLst>
              <a:ext uri="{FF2B5EF4-FFF2-40B4-BE49-F238E27FC236}">
                <a16:creationId xmlns:a16="http://schemas.microsoft.com/office/drawing/2014/main" id="{1D79C6C5-A9F5-4585-9AA7-C3D20C925F91}"/>
              </a:ext>
            </a:extLst>
          </p:cNvPr>
          <p:cNvSpPr txBox="1"/>
          <p:nvPr/>
        </p:nvSpPr>
        <p:spPr>
          <a:xfrm>
            <a:off x="518376" y="1729267"/>
            <a:ext cx="6217275" cy="1323439"/>
          </a:xfrm>
          <a:prstGeom prst="rect">
            <a:avLst/>
          </a:prstGeom>
          <a:noFill/>
        </p:spPr>
        <p:txBody>
          <a:bodyPr wrap="square">
            <a:spAutoFit/>
          </a:bodyPr>
          <a:lstStyle/>
          <a:p>
            <a:pPr algn="just"/>
            <a:r>
              <a:rPr lang="es-DO" sz="2000" b="1" i="0" dirty="0">
                <a:solidFill>
                  <a:srgbClr val="000000"/>
                </a:solidFill>
                <a:effectLst/>
                <a:latin typeface="Lucida Grande"/>
              </a:rPr>
              <a:t>Dimensiones de Pantalla: </a:t>
            </a:r>
            <a:r>
              <a:rPr lang="es-DO" sz="2000" b="1" i="0" dirty="0">
                <a:solidFill>
                  <a:srgbClr val="005FBE"/>
                </a:solidFill>
                <a:effectLst/>
                <a:latin typeface="Lucida Grande"/>
              </a:rPr>
              <a:t>7.9 Pulgadas (+-)</a:t>
            </a:r>
          </a:p>
          <a:p>
            <a:pPr algn="just"/>
            <a:r>
              <a:rPr lang="es-DO" sz="2000" b="1" dirty="0">
                <a:solidFill>
                  <a:srgbClr val="000000"/>
                </a:solidFill>
                <a:latin typeface="Lucida Grande"/>
              </a:rPr>
              <a:t>Capacidad Almacenamiento: </a:t>
            </a:r>
            <a:r>
              <a:rPr lang="es-DO" sz="2000" b="1" dirty="0">
                <a:solidFill>
                  <a:srgbClr val="005FBE"/>
                </a:solidFill>
                <a:latin typeface="Lucida Grande"/>
              </a:rPr>
              <a:t>16 GB.</a:t>
            </a:r>
          </a:p>
          <a:p>
            <a:pPr algn="just"/>
            <a:r>
              <a:rPr lang="es-DO" sz="2000" b="1" i="0" dirty="0">
                <a:solidFill>
                  <a:srgbClr val="000000"/>
                </a:solidFill>
                <a:effectLst/>
                <a:latin typeface="Lucida Grande"/>
              </a:rPr>
              <a:t>Dimensiones de Largo: </a:t>
            </a:r>
            <a:r>
              <a:rPr lang="es-DO" sz="2000" b="1" i="0" dirty="0">
                <a:solidFill>
                  <a:srgbClr val="005FBE"/>
                </a:solidFill>
                <a:effectLst/>
                <a:latin typeface="Lucida Grande"/>
              </a:rPr>
              <a:t>7.87 </a:t>
            </a:r>
            <a:r>
              <a:rPr lang="es-DO" sz="2000" b="1" dirty="0">
                <a:solidFill>
                  <a:srgbClr val="005FBE"/>
                </a:solidFill>
                <a:latin typeface="Lucida Grande"/>
              </a:rPr>
              <a:t>Pulgadas</a:t>
            </a:r>
            <a:endParaRPr lang="es-DO" sz="2000" b="1" i="0" dirty="0">
              <a:solidFill>
                <a:srgbClr val="005FBE"/>
              </a:solidFill>
              <a:effectLst/>
              <a:latin typeface="Lucida Grande"/>
            </a:endParaRPr>
          </a:p>
          <a:p>
            <a:pPr algn="just"/>
            <a:r>
              <a:rPr lang="es-DO" sz="2000" b="1" dirty="0">
                <a:solidFill>
                  <a:srgbClr val="000000"/>
                </a:solidFill>
                <a:latin typeface="Lucida Grande"/>
              </a:rPr>
              <a:t>Dimensiones de Ancho: </a:t>
            </a:r>
            <a:r>
              <a:rPr lang="es-DO" sz="2000" b="1" dirty="0">
                <a:solidFill>
                  <a:srgbClr val="005FBE"/>
                </a:solidFill>
                <a:latin typeface="Lucida Grande"/>
              </a:rPr>
              <a:t>5.3 * 0.3 * 7.87 Pulgadas</a:t>
            </a:r>
            <a:endParaRPr lang="es-DO" sz="2000" b="1" i="0" dirty="0">
              <a:solidFill>
                <a:srgbClr val="005FBE"/>
              </a:solidFill>
              <a:effectLst/>
              <a:latin typeface="Lucida Grande"/>
            </a:endParaRPr>
          </a:p>
        </p:txBody>
      </p:sp>
    </p:spTree>
    <p:extLst>
      <p:ext uri="{BB962C8B-B14F-4D97-AF65-F5344CB8AC3E}">
        <p14:creationId xmlns:p14="http://schemas.microsoft.com/office/powerpoint/2010/main" val="127047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CE02E0-41A0-43AE-828D-E0D6C28CB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411" y="1339402"/>
            <a:ext cx="7778840" cy="4803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D6F15F1-313C-4E4B-8060-4BF544381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588" y="1429555"/>
            <a:ext cx="9537442" cy="5637840"/>
          </a:xfrm>
          <a:prstGeom prst="rect">
            <a:avLst/>
          </a:prstGeom>
        </p:spPr>
      </p:pic>
      <p:sp>
        <p:nvSpPr>
          <p:cNvPr id="7" name="TextBox 6">
            <a:extLst>
              <a:ext uri="{FF2B5EF4-FFF2-40B4-BE49-F238E27FC236}">
                <a16:creationId xmlns:a16="http://schemas.microsoft.com/office/drawing/2014/main" id="{C45C5AC8-A380-4548-855E-04ADB25591D9}"/>
              </a:ext>
            </a:extLst>
          </p:cNvPr>
          <p:cNvSpPr txBox="1"/>
          <p:nvPr/>
        </p:nvSpPr>
        <p:spPr>
          <a:xfrm>
            <a:off x="2191597" y="240839"/>
            <a:ext cx="8654603" cy="707886"/>
          </a:xfrm>
          <a:prstGeom prst="rect">
            <a:avLst/>
          </a:prstGeom>
          <a:noFill/>
        </p:spPr>
        <p:txBody>
          <a:bodyPr wrap="square" rtlCol="0">
            <a:spAutoFit/>
          </a:bodyPr>
          <a:lstStyle/>
          <a:p>
            <a:r>
              <a:rPr lang="en-US" sz="4000" b="1" dirty="0"/>
              <a:t>Datos de Usuarios para la iPad y la App</a:t>
            </a:r>
            <a:endParaRPr lang="es-DO" sz="4000" b="1" dirty="0"/>
          </a:p>
        </p:txBody>
      </p:sp>
      <p:pic>
        <p:nvPicPr>
          <p:cNvPr id="9218" name="Picture 2" descr="Icono eficaz, los empleados, los usuarios, equipo, grupo">
            <a:extLst>
              <a:ext uri="{FF2B5EF4-FFF2-40B4-BE49-F238E27FC236}">
                <a16:creationId xmlns:a16="http://schemas.microsoft.com/office/drawing/2014/main" id="{8F601D07-547A-4572-AE6E-52D12B3D1D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165580" y="132855"/>
            <a:ext cx="1026017" cy="102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575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2603</Words>
  <Application>Microsoft Office PowerPoint</Application>
  <PresentationFormat>Widescreen</PresentationFormat>
  <Paragraphs>127</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Calibri Light</vt:lpstr>
      <vt:lpstr>Lucida Grande</vt:lpstr>
      <vt:lpstr>Open Sans</vt:lpstr>
      <vt:lpstr>Oxygen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Pena Vizcaino</dc:creator>
  <cp:lastModifiedBy>Juancito Pena Vizcaino</cp:lastModifiedBy>
  <cp:revision>81</cp:revision>
  <dcterms:created xsi:type="dcterms:W3CDTF">2021-01-13T00:12:22Z</dcterms:created>
  <dcterms:modified xsi:type="dcterms:W3CDTF">2021-01-22T06:36:32Z</dcterms:modified>
</cp:coreProperties>
</file>